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1"/>
  </p:sldMasterIdLst>
  <p:notesMasterIdLst>
    <p:notesMasterId r:id="rId21"/>
  </p:notesMasterIdLst>
  <p:sldIdLst>
    <p:sldId id="256" r:id="rId2"/>
    <p:sldId id="257" r:id="rId3"/>
    <p:sldId id="269" r:id="rId4"/>
    <p:sldId id="259" r:id="rId5"/>
    <p:sldId id="270" r:id="rId6"/>
    <p:sldId id="258" r:id="rId7"/>
    <p:sldId id="260" r:id="rId8"/>
    <p:sldId id="268" r:id="rId9"/>
    <p:sldId id="261" r:id="rId10"/>
    <p:sldId id="262" r:id="rId11"/>
    <p:sldId id="271" r:id="rId12"/>
    <p:sldId id="263" r:id="rId13"/>
    <p:sldId id="264" r:id="rId14"/>
    <p:sldId id="272" r:id="rId15"/>
    <p:sldId id="267" r:id="rId16"/>
    <p:sldId id="265" r:id="rId17"/>
    <p:sldId id="266" r:id="rId18"/>
    <p:sldId id="273" r:id="rId19"/>
    <p:sldId id="274"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AFA"/>
    <a:srgbClr val="404042"/>
    <a:srgbClr val="6B6F72"/>
    <a:srgbClr val="A37F53"/>
    <a:srgbClr val="C19D6F"/>
    <a:srgbClr val="B3DEEC"/>
    <a:srgbClr val="A480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35"/>
    <p:restoredTop sz="94715"/>
  </p:normalViewPr>
  <p:slideViewPr>
    <p:cSldViewPr snapToGrid="0" snapToObjects="1">
      <p:cViewPr>
        <p:scale>
          <a:sx n="83" d="100"/>
          <a:sy n="83" d="100"/>
        </p:scale>
        <p:origin x="256" y="1024"/>
      </p:cViewPr>
      <p:guideLst/>
    </p:cSldViewPr>
  </p:slid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notesMaster" Target="notesMasters/notesMaster1.xml"/><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C4AEA5-557C-D547-B6F7-4FF9763BF2D3}" type="datetimeFigureOut">
              <a:rPr lang="en-US" smtClean="0"/>
              <a:t>7/12/17</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07C053-CA51-DF47-80FF-096A4448CA93}" type="slidenum">
              <a:rPr lang="en-US" smtClean="0"/>
              <a:t>‹#›</a:t>
            </a:fld>
            <a:endParaRPr lang="en-US"/>
          </a:p>
        </p:txBody>
      </p:sp>
    </p:spTree>
    <p:extLst>
      <p:ext uri="{BB962C8B-B14F-4D97-AF65-F5344CB8AC3E}">
        <p14:creationId xmlns:p14="http://schemas.microsoft.com/office/powerpoint/2010/main" val="312803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07C053-CA51-DF47-80FF-096A4448CA93}" type="slidenum">
              <a:rPr lang="en-US" smtClean="0"/>
              <a:t>1</a:t>
            </a:fld>
            <a:endParaRPr lang="en-US"/>
          </a:p>
        </p:txBody>
      </p:sp>
    </p:spTree>
    <p:extLst>
      <p:ext uri="{BB962C8B-B14F-4D97-AF65-F5344CB8AC3E}">
        <p14:creationId xmlns:p14="http://schemas.microsoft.com/office/powerpoint/2010/main" val="36073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E07C053-CA51-DF47-80FF-096A4448CA93}" type="slidenum">
              <a:rPr lang="en-US" smtClean="0"/>
              <a:t>14</a:t>
            </a:fld>
            <a:endParaRPr lang="en-US"/>
          </a:p>
        </p:txBody>
      </p:sp>
    </p:spTree>
    <p:extLst>
      <p:ext uri="{BB962C8B-B14F-4D97-AF65-F5344CB8AC3E}">
        <p14:creationId xmlns:p14="http://schemas.microsoft.com/office/powerpoint/2010/main" val="1389523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1B583916-B89C-6B41-9CC5-43AC5311AC13}" type="slidenum">
              <a:rPr lang="en-US" smtClean="0"/>
              <a:t>‹#›</a:t>
            </a:fld>
            <a:endParaRPr lang="en-US"/>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67C2F-647A-4041-88E0-540B93BD65CF}" type="datetimeFigureOut">
              <a:rPr lang="en-US" smtClean="0"/>
              <a:t>7/12/17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583916-B89C-6B41-9CC5-43AC5311AC1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smtClean="0"/>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smtClean="0"/>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767C2F-647A-4041-88E0-540B93BD65CF}" type="datetimeFigureOut">
              <a:rPr lang="en-US" smtClean="0"/>
              <a:t>7/12/17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B583916-B89C-6B41-9CC5-43AC5311AC13}" type="slidenum">
              <a:rPr lang="en-US" smtClean="0"/>
              <a:t>‹#›</a:t>
            </a:fld>
            <a:endParaRPr lang="en-US"/>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DA767C2F-647A-4041-88E0-540B93BD65CF}" type="datetimeFigureOut">
              <a:rPr lang="en-US" smtClean="0"/>
              <a:t>7/12/17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583916-B89C-6B41-9CC5-43AC5311AC13}"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DA767C2F-647A-4041-88E0-540B93BD65CF}" type="datetimeFigureOut">
              <a:rPr lang="en-US" smtClean="0"/>
              <a:t>7/12/17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B583916-B89C-6B41-9CC5-43AC5311AC13}" type="slidenum">
              <a:rPr lang="en-US" smtClean="0"/>
              <a:t>‹#›</a:t>
            </a:fld>
            <a:endParaRPr lang="en-US"/>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DA767C2F-647A-4041-88E0-540B93BD65CF}" type="datetimeFigureOut">
              <a:rPr lang="en-US" smtClean="0"/>
              <a:t>7/12/17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B583916-B89C-6B41-9CC5-43AC5311AC13}" type="slidenum">
              <a:rPr lang="en-US" smtClean="0"/>
              <a:t>‹#›</a:t>
            </a:fld>
            <a:endParaRPr lang="en-US"/>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767C2F-647A-4041-88E0-540B93BD65CF}" type="datetimeFigureOut">
              <a:rPr lang="en-US" smtClean="0"/>
              <a:t>7/12/17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B583916-B89C-6B41-9CC5-43AC5311AC1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67C2F-647A-4041-88E0-540B93BD65CF}" type="datetimeFigureOut">
              <a:rPr lang="en-US" smtClean="0"/>
              <a:t>7/12/17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583916-B89C-6B41-9CC5-43AC5311AC13}" type="slidenum">
              <a:rPr lang="en-US" smtClean="0"/>
              <a:t>‹#›</a:t>
            </a:fld>
            <a:endParaRPr lang="en-US"/>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smtClean="0"/>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767C2F-647A-4041-88E0-540B93BD65CF}" type="datetimeFigureOut">
              <a:rPr lang="en-US" smtClean="0"/>
              <a:t>7/12/17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B583916-B89C-6B41-9CC5-43AC5311AC13}"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image" Target="../media/image4.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A767C2F-647A-4041-88E0-540B93BD65CF}" type="datetimeFigureOut">
              <a:rPr lang="en-US" smtClean="0"/>
              <a:t>7/12/17</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1B583916-B89C-6B41-9CC5-43AC5311AC13}" type="slidenum">
              <a:rPr lang="en-US" smtClean="0"/>
              <a:t>‹#›</a:t>
            </a:fld>
            <a:endParaRPr lang="en-US"/>
          </a:p>
        </p:txBody>
      </p:sp>
    </p:spTree>
    <p:extLst>
      <p:ext uri="{BB962C8B-B14F-4D97-AF65-F5344CB8AC3E}">
        <p14:creationId xmlns:p14="http://schemas.microsoft.com/office/powerpoint/2010/main" val="872962275"/>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 id="2147483842" r:id="rId14"/>
    <p:sldLayoutId id="2147483843" r:id="rId15"/>
    <p:sldLayoutId id="2147483844" r:id="rId16"/>
    <p:sldLayoutId id="2147483845"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7.tiff"/><Relationship Id="rId3" Type="http://schemas.openxmlformats.org/officeDocument/2006/relationships/image" Target="../media/image18.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tif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 Id="rId3" Type="http://schemas.microsoft.com/office/2007/relationships/hdphoto" Target="../media/hdphoto1.wdp"/></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 Id="rId3" Type="http://schemas.openxmlformats.org/officeDocument/2006/relationships/image" Target="../media/image7.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tiff"/><Relationship Id="rId4" Type="http://schemas.openxmlformats.org/officeDocument/2006/relationships/image" Target="../media/image12.tiff"/><Relationship Id="rId5" Type="http://schemas.openxmlformats.org/officeDocument/2006/relationships/image" Target="../media/image13.tiff"/><Relationship Id="rId1" Type="http://schemas.openxmlformats.org/officeDocument/2006/relationships/slideLayout" Target="../slideLayouts/slideLayout2.xml"/><Relationship Id="rId2" Type="http://schemas.openxmlformats.org/officeDocument/2006/relationships/image" Target="../media/image10.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4.tif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Rectangle 1"/>
          <p:cNvSpPr/>
          <p:nvPr/>
        </p:nvSpPr>
        <p:spPr>
          <a:xfrm>
            <a:off x="7915276" y="426720"/>
            <a:ext cx="4276724" cy="531876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p:cNvGrpSpPr/>
          <p:nvPr/>
        </p:nvGrpSpPr>
        <p:grpSpPr>
          <a:xfrm>
            <a:off x="-123568" y="0"/>
            <a:ext cx="8038844" cy="6858000"/>
            <a:chOff x="1270000" y="711200"/>
            <a:chExt cx="9652000" cy="5435600"/>
          </a:xfrm>
        </p:grpSpPr>
        <p:pic>
          <p:nvPicPr>
            <p:cNvPr id="7" name="Picture 6"/>
            <p:cNvPicPr>
              <a:picLocks noChangeAspect="1"/>
            </p:cNvPicPr>
            <p:nvPr/>
          </p:nvPicPr>
          <p:blipFill>
            <a:blip r:embed="rId3"/>
            <a:stretch>
              <a:fillRect/>
            </a:stretch>
          </p:blipFill>
          <p:spPr>
            <a:xfrm>
              <a:off x="1270000" y="711200"/>
              <a:ext cx="9652000" cy="5435600"/>
            </a:xfrm>
            <a:prstGeom prst="rect">
              <a:avLst/>
            </a:prstGeom>
          </p:spPr>
        </p:pic>
        <p:pic>
          <p:nvPicPr>
            <p:cNvPr id="8" name="Picture 7"/>
            <p:cNvPicPr>
              <a:picLocks noChangeAspect="1"/>
            </p:cNvPicPr>
            <p:nvPr/>
          </p:nvPicPr>
          <p:blipFill rotWithShape="1">
            <a:blip r:embed="rId3"/>
            <a:srcRect l="71052" t="72605" r="888" b="10046"/>
            <a:stretch/>
          </p:blipFill>
          <p:spPr>
            <a:xfrm>
              <a:off x="1270000" y="4672013"/>
              <a:ext cx="2708274" cy="942976"/>
            </a:xfrm>
            <a:prstGeom prst="rect">
              <a:avLst/>
            </a:prstGeom>
          </p:spPr>
        </p:pic>
        <p:pic>
          <p:nvPicPr>
            <p:cNvPr id="9" name="Picture 8"/>
            <p:cNvPicPr>
              <a:picLocks noChangeAspect="1"/>
            </p:cNvPicPr>
            <p:nvPr/>
          </p:nvPicPr>
          <p:blipFill rotWithShape="1">
            <a:blip r:embed="rId3"/>
            <a:srcRect l="165" t="46523" r="70016" b="36128"/>
            <a:stretch/>
          </p:blipFill>
          <p:spPr>
            <a:xfrm>
              <a:off x="4814887" y="3429000"/>
              <a:ext cx="2878137" cy="942976"/>
            </a:xfrm>
            <a:prstGeom prst="rect">
              <a:avLst/>
            </a:prstGeom>
          </p:spPr>
        </p:pic>
        <p:pic>
          <p:nvPicPr>
            <p:cNvPr id="10" name="Picture 9"/>
            <p:cNvPicPr>
              <a:picLocks noChangeAspect="1"/>
            </p:cNvPicPr>
            <p:nvPr/>
          </p:nvPicPr>
          <p:blipFill rotWithShape="1">
            <a:blip r:embed="rId3"/>
            <a:srcRect l="68544" t="90221" r="223" b="-5"/>
            <a:stretch/>
          </p:blipFill>
          <p:spPr>
            <a:xfrm>
              <a:off x="1270000" y="5614990"/>
              <a:ext cx="3014663" cy="531810"/>
            </a:xfrm>
            <a:prstGeom prst="rect">
              <a:avLst/>
            </a:prstGeom>
          </p:spPr>
        </p:pic>
        <p:pic>
          <p:nvPicPr>
            <p:cNvPr id="11" name="Picture 10"/>
            <p:cNvPicPr>
              <a:picLocks noChangeAspect="1"/>
            </p:cNvPicPr>
            <p:nvPr/>
          </p:nvPicPr>
          <p:blipFill rotWithShape="1">
            <a:blip r:embed="rId3"/>
            <a:srcRect l="71103" t="66822" r="197" b="29498"/>
            <a:stretch/>
          </p:blipFill>
          <p:spPr>
            <a:xfrm>
              <a:off x="1392238" y="4371976"/>
              <a:ext cx="2770186" cy="200026"/>
            </a:xfrm>
            <a:prstGeom prst="rect">
              <a:avLst/>
            </a:prstGeom>
          </p:spPr>
        </p:pic>
        <p:pic>
          <p:nvPicPr>
            <p:cNvPr id="13" name="Picture 12"/>
            <p:cNvPicPr>
              <a:picLocks noChangeAspect="1"/>
            </p:cNvPicPr>
            <p:nvPr/>
          </p:nvPicPr>
          <p:blipFill rotWithShape="1">
            <a:blip r:embed="rId3"/>
            <a:srcRect l="71103" t="66822" r="197" b="29498"/>
            <a:stretch/>
          </p:blipFill>
          <p:spPr>
            <a:xfrm>
              <a:off x="1270000" y="4271962"/>
              <a:ext cx="2770186" cy="200026"/>
            </a:xfrm>
            <a:prstGeom prst="rect">
              <a:avLst/>
            </a:prstGeom>
          </p:spPr>
        </p:pic>
      </p:grpSp>
      <p:sp>
        <p:nvSpPr>
          <p:cNvPr id="15" name="TextBox 14"/>
          <p:cNvSpPr txBox="1"/>
          <p:nvPr/>
        </p:nvSpPr>
        <p:spPr>
          <a:xfrm>
            <a:off x="7915276" y="1297257"/>
            <a:ext cx="4276724" cy="1200329"/>
          </a:xfrm>
          <a:prstGeom prst="rect">
            <a:avLst/>
          </a:prstGeom>
          <a:noFill/>
        </p:spPr>
        <p:txBody>
          <a:bodyPr wrap="square" rtlCol="0">
            <a:spAutoFit/>
          </a:bodyPr>
          <a:lstStyle/>
          <a:p>
            <a:pPr algn="ctr"/>
            <a:r>
              <a:rPr lang="en-US" sz="3600" dirty="0" smtClean="0">
                <a:solidFill>
                  <a:srgbClr val="B3DEEC"/>
                </a:solidFill>
                <a:latin typeface="Superclarendon" charset="0"/>
                <a:ea typeface="Superclarendon" charset="0"/>
                <a:cs typeface="Superclarendon" charset="0"/>
              </a:rPr>
              <a:t>Bioremediation of Subsidence</a:t>
            </a:r>
            <a:endParaRPr lang="en-US" sz="3600" dirty="0">
              <a:solidFill>
                <a:srgbClr val="B3DEEC"/>
              </a:solidFill>
              <a:latin typeface="Superclarendon" charset="0"/>
              <a:ea typeface="Superclarendon" charset="0"/>
              <a:cs typeface="Superclarendon" charset="0"/>
            </a:endParaRPr>
          </a:p>
        </p:txBody>
      </p:sp>
      <p:cxnSp>
        <p:nvCxnSpPr>
          <p:cNvPr id="18" name="Straight Connector 17"/>
          <p:cNvCxnSpPr/>
          <p:nvPr/>
        </p:nvCxnSpPr>
        <p:spPr>
          <a:xfrm flipV="1">
            <a:off x="7986716" y="3809131"/>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7915276" y="5127834"/>
            <a:ext cx="4276724" cy="400110"/>
          </a:xfrm>
          <a:prstGeom prst="rect">
            <a:avLst/>
          </a:prstGeom>
          <a:noFill/>
        </p:spPr>
        <p:txBody>
          <a:bodyPr wrap="square" rtlCol="0">
            <a:spAutoFit/>
          </a:bodyPr>
          <a:lstStyle/>
          <a:p>
            <a:pPr algn="ctr"/>
            <a:r>
              <a:rPr lang="en-US" sz="2000" dirty="0" smtClean="0">
                <a:solidFill>
                  <a:srgbClr val="404042"/>
                </a:solidFill>
                <a:latin typeface="Superclarendon" charset="0"/>
                <a:ea typeface="Superclarendon" charset="0"/>
                <a:cs typeface="Superclarendon" charset="0"/>
              </a:rPr>
              <a:t>Nicholas Dulock</a:t>
            </a:r>
            <a:endParaRPr lang="en-US" sz="2000" dirty="0">
              <a:solidFill>
                <a:srgbClr val="404042"/>
              </a:solidFill>
              <a:latin typeface="Superclarendon" charset="0"/>
              <a:ea typeface="Superclarendon" charset="0"/>
              <a:cs typeface="Superclarendon" charset="0"/>
            </a:endParaRPr>
          </a:p>
        </p:txBody>
      </p:sp>
      <p:sp>
        <p:nvSpPr>
          <p:cNvPr id="21" name="Donut 20"/>
          <p:cNvSpPr/>
          <p:nvPr/>
        </p:nvSpPr>
        <p:spPr>
          <a:xfrm>
            <a:off x="9653588" y="3394793"/>
            <a:ext cx="800100" cy="800100"/>
          </a:xfrm>
          <a:prstGeom prst="donut">
            <a:avLst>
              <a:gd name="adj" fmla="val 9336"/>
            </a:avLst>
          </a:prstGeom>
          <a:solidFill>
            <a:srgbClr val="404042"/>
          </a:solidFill>
          <a:ln w="0">
            <a:solidFill>
              <a:srgbClr val="40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2" name="Oval 21"/>
          <p:cNvSpPr/>
          <p:nvPr/>
        </p:nvSpPr>
        <p:spPr>
          <a:xfrm>
            <a:off x="9741313" y="3485788"/>
            <a:ext cx="624650" cy="624650"/>
          </a:xfrm>
          <a:prstGeom prst="ellipse">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25" name="Straight Connector 24"/>
          <p:cNvCxnSpPr/>
          <p:nvPr/>
        </p:nvCxnSpPr>
        <p:spPr>
          <a:xfrm flipV="1">
            <a:off x="10541413" y="3806195"/>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6284959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MICP</a:t>
            </a:r>
            <a:endParaRPr lang="en-US" dirty="0"/>
          </a:p>
        </p:txBody>
      </p:sp>
      <p:sp>
        <p:nvSpPr>
          <p:cNvPr id="3" name="Content Placeholder 2"/>
          <p:cNvSpPr>
            <a:spLocks noGrp="1"/>
          </p:cNvSpPr>
          <p:nvPr>
            <p:ph idx="1"/>
          </p:nvPr>
        </p:nvSpPr>
        <p:spPr>
          <a:xfrm>
            <a:off x="1295401" y="2556932"/>
            <a:ext cx="4739639" cy="3318936"/>
          </a:xfrm>
        </p:spPr>
        <p:txBody>
          <a:bodyPr/>
          <a:lstStyle/>
          <a:p>
            <a:r>
              <a:rPr lang="en-US" i="1" u="sng" dirty="0" smtClean="0"/>
              <a:t>Why MICP?</a:t>
            </a:r>
          </a:p>
          <a:p>
            <a:pPr lvl="1"/>
            <a:r>
              <a:rPr lang="en-US" dirty="0" smtClean="0"/>
              <a:t>In bacteria with an enzyme called urease, which breaks up and hydrolyzes urea, the ultimate product of MICP can be calcium carbonate.</a:t>
            </a:r>
          </a:p>
          <a:p>
            <a:pPr lvl="1"/>
            <a:r>
              <a:rPr lang="en-US" dirty="0" smtClean="0"/>
              <a:t>Calcium Carbonate= CaCO</a:t>
            </a:r>
            <a:r>
              <a:rPr lang="en-US" baseline="-25000" dirty="0" smtClean="0"/>
              <a:t>3</a:t>
            </a:r>
            <a:r>
              <a:rPr lang="en-US" dirty="0" smtClean="0"/>
              <a:t>= </a:t>
            </a:r>
            <a:r>
              <a:rPr lang="en-US" b="1" u="sng" dirty="0" smtClean="0">
                <a:solidFill>
                  <a:schemeClr val="accent4">
                    <a:lumMod val="60000"/>
                    <a:lumOff val="40000"/>
                  </a:schemeClr>
                </a:solidFill>
              </a:rPr>
              <a:t>Limestone</a:t>
            </a:r>
            <a:endParaRPr lang="en-US" dirty="0" smtClean="0">
              <a:solidFill>
                <a:schemeClr val="accent4">
                  <a:lumMod val="60000"/>
                  <a:lumOff val="40000"/>
                </a:schemeClr>
              </a:solidFill>
            </a:endParaRPr>
          </a:p>
          <a:p>
            <a:pPr lvl="1"/>
            <a:r>
              <a:rPr lang="en-US" dirty="0" smtClean="0">
                <a:solidFill>
                  <a:schemeClr val="tx1"/>
                </a:solidFill>
              </a:rPr>
              <a:t>Limestone is essential in several types of aquifers.</a:t>
            </a:r>
            <a:endParaRPr lang="en-US" dirty="0">
              <a:solidFill>
                <a:schemeClr val="tx1"/>
              </a:solidFill>
            </a:endParaRPr>
          </a:p>
        </p:txBody>
      </p:sp>
      <p:pic>
        <p:nvPicPr>
          <p:cNvPr id="4" name="Picture 3"/>
          <p:cNvPicPr>
            <a:picLocks noChangeAspect="1"/>
          </p:cNvPicPr>
          <p:nvPr/>
        </p:nvPicPr>
        <p:blipFill>
          <a:blip r:embed="rId2"/>
          <a:stretch>
            <a:fillRect/>
          </a:stretch>
        </p:blipFill>
        <p:spPr>
          <a:xfrm>
            <a:off x="6675120" y="3992880"/>
            <a:ext cx="4221478" cy="1882988"/>
          </a:xfrm>
          <a:prstGeom prst="rect">
            <a:avLst/>
          </a:prstGeom>
          <a:ln w="76200">
            <a:solidFill>
              <a:schemeClr val="accent4">
                <a:lumMod val="60000"/>
                <a:lumOff val="40000"/>
              </a:schemeClr>
            </a:solidFill>
          </a:ln>
        </p:spPr>
      </p:pic>
      <p:pic>
        <p:nvPicPr>
          <p:cNvPr id="5" name="Picture 4"/>
          <p:cNvPicPr>
            <a:picLocks noChangeAspect="1"/>
          </p:cNvPicPr>
          <p:nvPr/>
        </p:nvPicPr>
        <p:blipFill>
          <a:blip r:embed="rId3"/>
          <a:stretch>
            <a:fillRect/>
          </a:stretch>
        </p:blipFill>
        <p:spPr>
          <a:xfrm>
            <a:off x="7706925" y="2558625"/>
            <a:ext cx="2157867" cy="1222588"/>
          </a:xfrm>
          <a:prstGeom prst="rect">
            <a:avLst/>
          </a:prstGeom>
          <a:ln w="76200">
            <a:solidFill>
              <a:schemeClr val="accent4">
                <a:lumMod val="60000"/>
                <a:lumOff val="40000"/>
              </a:schemeClr>
            </a:solidFill>
          </a:ln>
        </p:spPr>
      </p:pic>
    </p:spTree>
    <p:extLst>
      <p:ext uri="{BB962C8B-B14F-4D97-AF65-F5344CB8AC3E}">
        <p14:creationId xmlns:p14="http://schemas.microsoft.com/office/powerpoint/2010/main" val="7038163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MICP [continued]</a:t>
            </a:r>
            <a:endParaRPr lang="en-US" dirty="0"/>
          </a:p>
        </p:txBody>
      </p:sp>
      <p:sp>
        <p:nvSpPr>
          <p:cNvPr id="3" name="Content Placeholder 2"/>
          <p:cNvSpPr>
            <a:spLocks noGrp="1"/>
          </p:cNvSpPr>
          <p:nvPr>
            <p:ph idx="1"/>
          </p:nvPr>
        </p:nvSpPr>
        <p:spPr>
          <a:xfrm>
            <a:off x="1295401" y="2556932"/>
            <a:ext cx="9464039" cy="3318936"/>
          </a:xfrm>
        </p:spPr>
        <p:txBody>
          <a:bodyPr>
            <a:normAutofit fontScale="92500" lnSpcReduction="10000"/>
          </a:bodyPr>
          <a:lstStyle/>
          <a:p>
            <a:pPr marL="0" indent="0">
              <a:buNone/>
            </a:pPr>
            <a:r>
              <a:rPr lang="en-US" b="1" dirty="0" smtClean="0">
                <a:solidFill>
                  <a:schemeClr val="accent4">
                    <a:lumMod val="60000"/>
                    <a:lumOff val="40000"/>
                  </a:schemeClr>
                </a:solidFill>
              </a:rPr>
              <a:t>~</a:t>
            </a:r>
            <a:r>
              <a:rPr lang="en-US" b="1" u="sng" dirty="0" smtClean="0">
                <a:solidFill>
                  <a:schemeClr val="accent4">
                    <a:lumMod val="60000"/>
                    <a:lumOff val="40000"/>
                  </a:schemeClr>
                </a:solidFill>
              </a:rPr>
              <a:t>The Process</a:t>
            </a:r>
            <a:r>
              <a:rPr lang="en-US" b="1" dirty="0" smtClean="0">
                <a:solidFill>
                  <a:schemeClr val="accent4">
                    <a:lumMod val="60000"/>
                    <a:lumOff val="40000"/>
                  </a:schemeClr>
                </a:solidFill>
              </a:rPr>
              <a:t>~</a:t>
            </a:r>
          </a:p>
          <a:p>
            <a:pPr marL="0" indent="0" algn="ctr">
              <a:buNone/>
            </a:pPr>
            <a:r>
              <a:rPr lang="en-US" b="1" i="1" dirty="0" smtClean="0">
                <a:solidFill>
                  <a:schemeClr val="accent4">
                    <a:lumMod val="60000"/>
                    <a:lumOff val="40000"/>
                  </a:schemeClr>
                </a:solidFill>
              </a:rPr>
              <a:t>1)</a:t>
            </a:r>
            <a:r>
              <a:rPr lang="en-US" dirty="0" smtClean="0"/>
              <a:t> CO(NH</a:t>
            </a:r>
            <a:r>
              <a:rPr lang="en-US" baseline="-25000" dirty="0" smtClean="0"/>
              <a:t>2</a:t>
            </a:r>
            <a:r>
              <a:rPr lang="en-US" dirty="0" smtClean="0"/>
              <a:t>)</a:t>
            </a:r>
            <a:r>
              <a:rPr lang="en-US" baseline="-25000" dirty="0" smtClean="0"/>
              <a:t>2</a:t>
            </a:r>
            <a:r>
              <a:rPr lang="en-US" dirty="0"/>
              <a:t> + H</a:t>
            </a:r>
            <a:r>
              <a:rPr lang="en-US" baseline="-25000" dirty="0"/>
              <a:t>2</a:t>
            </a:r>
            <a:r>
              <a:rPr lang="en-US" dirty="0"/>
              <a:t>O </a:t>
            </a:r>
            <a:r>
              <a:rPr lang="en-US" dirty="0" smtClean="0">
                <a:sym typeface="Wingdings"/>
              </a:rPr>
              <a:t></a:t>
            </a:r>
            <a:r>
              <a:rPr lang="en-US" dirty="0" smtClean="0"/>
              <a:t> </a:t>
            </a:r>
            <a:r>
              <a:rPr lang="en-US" dirty="0"/>
              <a:t>NH</a:t>
            </a:r>
            <a:r>
              <a:rPr lang="en-US" baseline="-25000" dirty="0"/>
              <a:t>2</a:t>
            </a:r>
            <a:r>
              <a:rPr lang="en-US" dirty="0"/>
              <a:t>COOH + NH</a:t>
            </a:r>
            <a:r>
              <a:rPr lang="en-US" baseline="-25000" dirty="0"/>
              <a:t>3</a:t>
            </a:r>
            <a:r>
              <a:rPr lang="en-US" dirty="0"/>
              <a:t> </a:t>
            </a:r>
          </a:p>
          <a:p>
            <a:pPr marL="0" indent="0" algn="ctr">
              <a:buNone/>
            </a:pPr>
            <a:r>
              <a:rPr lang="en-US" b="1" i="1" dirty="0" smtClean="0">
                <a:solidFill>
                  <a:schemeClr val="accent4">
                    <a:lumMod val="60000"/>
                    <a:lumOff val="40000"/>
                  </a:schemeClr>
                </a:solidFill>
              </a:rPr>
              <a:t>2)</a:t>
            </a:r>
            <a:r>
              <a:rPr lang="en-US" dirty="0" smtClean="0"/>
              <a:t> NH</a:t>
            </a:r>
            <a:r>
              <a:rPr lang="en-US" baseline="-25000" dirty="0" smtClean="0"/>
              <a:t>2</a:t>
            </a:r>
            <a:r>
              <a:rPr lang="en-US" dirty="0" smtClean="0"/>
              <a:t>COOH </a:t>
            </a:r>
            <a:r>
              <a:rPr lang="en-US" dirty="0"/>
              <a:t>+ H</a:t>
            </a:r>
            <a:r>
              <a:rPr lang="en-US" baseline="-25000" dirty="0"/>
              <a:t>2</a:t>
            </a:r>
            <a:r>
              <a:rPr lang="en-US" dirty="0"/>
              <a:t>O </a:t>
            </a:r>
            <a:r>
              <a:rPr lang="en-US" dirty="0" smtClean="0">
                <a:sym typeface="Wingdings"/>
              </a:rPr>
              <a:t></a:t>
            </a:r>
            <a:r>
              <a:rPr lang="en-US" dirty="0" smtClean="0"/>
              <a:t> </a:t>
            </a:r>
            <a:r>
              <a:rPr lang="en-US" dirty="0"/>
              <a:t>NH</a:t>
            </a:r>
            <a:r>
              <a:rPr lang="en-US" baseline="-25000" dirty="0"/>
              <a:t>3</a:t>
            </a:r>
            <a:r>
              <a:rPr lang="en-US" dirty="0"/>
              <a:t> + H</a:t>
            </a:r>
            <a:r>
              <a:rPr lang="en-US" baseline="-25000" dirty="0"/>
              <a:t>2</a:t>
            </a:r>
            <a:r>
              <a:rPr lang="en-US" dirty="0"/>
              <a:t>CO</a:t>
            </a:r>
            <a:r>
              <a:rPr lang="en-US" baseline="-25000" dirty="0"/>
              <a:t>3</a:t>
            </a:r>
            <a:endParaRPr lang="en-US" dirty="0"/>
          </a:p>
          <a:p>
            <a:pPr marL="0" indent="0" algn="ctr">
              <a:buNone/>
            </a:pPr>
            <a:r>
              <a:rPr lang="en-US" b="1" i="1" dirty="0" smtClean="0">
                <a:solidFill>
                  <a:schemeClr val="accent4">
                    <a:lumMod val="60000"/>
                    <a:lumOff val="40000"/>
                  </a:schemeClr>
                </a:solidFill>
              </a:rPr>
              <a:t>3-4)</a:t>
            </a:r>
            <a:r>
              <a:rPr lang="en-US" dirty="0" smtClean="0"/>
              <a:t> 2NH</a:t>
            </a:r>
            <a:r>
              <a:rPr lang="en-US" baseline="-25000" dirty="0" smtClean="0"/>
              <a:t>3</a:t>
            </a:r>
            <a:r>
              <a:rPr lang="en-US" dirty="0"/>
              <a:t> + 2H</a:t>
            </a:r>
            <a:r>
              <a:rPr lang="en-US" baseline="-25000" dirty="0"/>
              <a:t>2</a:t>
            </a:r>
            <a:r>
              <a:rPr lang="en-US" dirty="0"/>
              <a:t>O </a:t>
            </a:r>
            <a:r>
              <a:rPr lang="en-US" dirty="0" smtClean="0">
                <a:sym typeface="Wingdings"/>
              </a:rPr>
              <a:t></a:t>
            </a:r>
            <a:r>
              <a:rPr lang="en-US" dirty="0" smtClean="0"/>
              <a:t> </a:t>
            </a:r>
            <a:r>
              <a:rPr lang="en-US" dirty="0"/>
              <a:t>2NH</a:t>
            </a:r>
            <a:r>
              <a:rPr lang="en-US" baseline="30000" dirty="0"/>
              <a:t>+</a:t>
            </a:r>
            <a:r>
              <a:rPr lang="en-US" baseline="-25000" dirty="0"/>
              <a:t>4</a:t>
            </a:r>
            <a:r>
              <a:rPr lang="en-US" dirty="0"/>
              <a:t> +2OH</a:t>
            </a:r>
            <a:r>
              <a:rPr lang="en-US" baseline="30000" dirty="0" smtClean="0"/>
              <a:t>−</a:t>
            </a:r>
            <a:endParaRPr lang="en-US" dirty="0"/>
          </a:p>
          <a:p>
            <a:pPr marL="0" indent="0" algn="ctr">
              <a:buNone/>
            </a:pPr>
            <a:r>
              <a:rPr lang="en-US" b="1" i="1" dirty="0" smtClean="0">
                <a:solidFill>
                  <a:schemeClr val="accent4">
                    <a:lumMod val="60000"/>
                    <a:lumOff val="40000"/>
                  </a:schemeClr>
                </a:solidFill>
              </a:rPr>
              <a:t>3-4) </a:t>
            </a:r>
            <a:r>
              <a:rPr lang="en-US" dirty="0" smtClean="0"/>
              <a:t>H</a:t>
            </a:r>
            <a:r>
              <a:rPr lang="en-US" baseline="-25000" dirty="0" smtClean="0"/>
              <a:t>2</a:t>
            </a:r>
            <a:r>
              <a:rPr lang="en-US" dirty="0" smtClean="0"/>
              <a:t>CO</a:t>
            </a:r>
            <a:r>
              <a:rPr lang="en-US" baseline="-25000" dirty="0" smtClean="0"/>
              <a:t>3</a:t>
            </a:r>
            <a:r>
              <a:rPr lang="en-US" dirty="0"/>
              <a:t> </a:t>
            </a:r>
            <a:r>
              <a:rPr lang="en-US" dirty="0">
                <a:sym typeface="Wingdings"/>
              </a:rPr>
              <a:t> </a:t>
            </a:r>
            <a:r>
              <a:rPr lang="en-US" dirty="0" smtClean="0"/>
              <a:t> </a:t>
            </a:r>
            <a:r>
              <a:rPr lang="en-US" dirty="0"/>
              <a:t>HCO</a:t>
            </a:r>
            <a:r>
              <a:rPr lang="en-US" baseline="30000" dirty="0"/>
              <a:t>−</a:t>
            </a:r>
            <a:r>
              <a:rPr lang="en-US" baseline="-25000" dirty="0"/>
              <a:t>3</a:t>
            </a:r>
            <a:r>
              <a:rPr lang="en-US" dirty="0"/>
              <a:t> + H</a:t>
            </a:r>
            <a:r>
              <a:rPr lang="en-US" baseline="30000" dirty="0" smtClean="0"/>
              <a:t>+</a:t>
            </a:r>
            <a:endParaRPr lang="en-US" dirty="0"/>
          </a:p>
          <a:p>
            <a:pPr marL="0" indent="0" algn="ctr">
              <a:buNone/>
            </a:pPr>
            <a:r>
              <a:rPr lang="en-US" b="1" i="1" dirty="0">
                <a:solidFill>
                  <a:schemeClr val="accent4">
                    <a:lumMod val="60000"/>
                    <a:lumOff val="40000"/>
                  </a:schemeClr>
                </a:solidFill>
              </a:rPr>
              <a:t>5</a:t>
            </a:r>
            <a:r>
              <a:rPr lang="en-US" b="1" i="1" dirty="0" smtClean="0">
                <a:solidFill>
                  <a:schemeClr val="accent4">
                    <a:lumMod val="60000"/>
                    <a:lumOff val="40000"/>
                  </a:schemeClr>
                </a:solidFill>
              </a:rPr>
              <a:t>)</a:t>
            </a:r>
            <a:r>
              <a:rPr lang="en-US" dirty="0" smtClean="0"/>
              <a:t> HCO</a:t>
            </a:r>
            <a:r>
              <a:rPr lang="en-US" baseline="30000" dirty="0"/>
              <a:t>−</a:t>
            </a:r>
            <a:r>
              <a:rPr lang="en-US" baseline="-25000" dirty="0"/>
              <a:t>3</a:t>
            </a:r>
            <a:r>
              <a:rPr lang="en-US" dirty="0"/>
              <a:t> + H</a:t>
            </a:r>
            <a:r>
              <a:rPr lang="en-US" baseline="30000" dirty="0"/>
              <a:t>+</a:t>
            </a:r>
            <a:r>
              <a:rPr lang="en-US" dirty="0"/>
              <a:t> + 2NH</a:t>
            </a:r>
            <a:r>
              <a:rPr lang="en-US" baseline="30000" dirty="0"/>
              <a:t>+</a:t>
            </a:r>
            <a:r>
              <a:rPr lang="en-US" baseline="-25000" dirty="0"/>
              <a:t>4</a:t>
            </a:r>
            <a:r>
              <a:rPr lang="en-US" dirty="0"/>
              <a:t> +2OH</a:t>
            </a:r>
            <a:r>
              <a:rPr lang="en-US" baseline="30000" dirty="0"/>
              <a:t>−</a:t>
            </a:r>
            <a:r>
              <a:rPr lang="en-US" dirty="0"/>
              <a:t> </a:t>
            </a:r>
            <a:r>
              <a:rPr lang="en-US" dirty="0">
                <a:sym typeface="Wingdings"/>
              </a:rPr>
              <a:t> </a:t>
            </a:r>
            <a:r>
              <a:rPr lang="en-US" dirty="0" smtClean="0"/>
              <a:t> </a:t>
            </a:r>
            <a:r>
              <a:rPr lang="en-US" dirty="0"/>
              <a:t>CO</a:t>
            </a:r>
            <a:r>
              <a:rPr lang="en-US" baseline="-25000" dirty="0"/>
              <a:t>3</a:t>
            </a:r>
            <a:r>
              <a:rPr lang="en-US" baseline="30000" dirty="0"/>
              <a:t>−2</a:t>
            </a:r>
            <a:r>
              <a:rPr lang="en-US" dirty="0"/>
              <a:t> + 2NH</a:t>
            </a:r>
            <a:r>
              <a:rPr lang="en-US" baseline="30000" dirty="0"/>
              <a:t>+</a:t>
            </a:r>
            <a:r>
              <a:rPr lang="en-US" baseline="-25000" dirty="0"/>
              <a:t>4</a:t>
            </a:r>
            <a:r>
              <a:rPr lang="en-US" dirty="0"/>
              <a:t> + </a:t>
            </a:r>
            <a:r>
              <a:rPr lang="en-US" dirty="0" smtClean="0"/>
              <a:t>2H</a:t>
            </a:r>
            <a:r>
              <a:rPr lang="en-US" baseline="-25000" dirty="0" smtClean="0"/>
              <a:t>2</a:t>
            </a:r>
            <a:r>
              <a:rPr lang="en-US" dirty="0"/>
              <a:t>O</a:t>
            </a:r>
            <a:endParaRPr lang="en-US" dirty="0"/>
          </a:p>
          <a:p>
            <a:pPr marL="0" indent="0" algn="ctr">
              <a:buNone/>
            </a:pPr>
            <a:r>
              <a:rPr lang="en-US" b="1" i="1" dirty="0">
                <a:solidFill>
                  <a:schemeClr val="accent4">
                    <a:lumMod val="60000"/>
                    <a:lumOff val="40000"/>
                  </a:schemeClr>
                </a:solidFill>
              </a:rPr>
              <a:t>6</a:t>
            </a:r>
            <a:r>
              <a:rPr lang="en-US" b="1" i="1" dirty="0" smtClean="0">
                <a:solidFill>
                  <a:schemeClr val="accent4">
                    <a:lumMod val="60000"/>
                    <a:lumOff val="40000"/>
                  </a:schemeClr>
                </a:solidFill>
              </a:rPr>
              <a:t>)</a:t>
            </a:r>
            <a:r>
              <a:rPr lang="en-US" dirty="0" smtClean="0"/>
              <a:t> Ca</a:t>
            </a:r>
            <a:r>
              <a:rPr lang="en-US" baseline="30000" dirty="0" smtClean="0"/>
              <a:t>+2</a:t>
            </a:r>
            <a:r>
              <a:rPr lang="en-US" dirty="0"/>
              <a:t> + CO</a:t>
            </a:r>
            <a:r>
              <a:rPr lang="en-US" baseline="-25000" dirty="0"/>
              <a:t>3</a:t>
            </a:r>
            <a:r>
              <a:rPr lang="en-US" baseline="30000" dirty="0"/>
              <a:t>−2</a:t>
            </a:r>
            <a:r>
              <a:rPr lang="en-US" dirty="0"/>
              <a:t> </a:t>
            </a:r>
            <a:r>
              <a:rPr lang="en-US" dirty="0">
                <a:sym typeface="Wingdings"/>
              </a:rPr>
              <a:t> </a:t>
            </a:r>
            <a:r>
              <a:rPr lang="en-US" dirty="0" smtClean="0"/>
              <a:t> CaCO</a:t>
            </a:r>
            <a:r>
              <a:rPr lang="en-US" baseline="-25000" dirty="0" smtClean="0"/>
              <a:t>3</a:t>
            </a:r>
            <a:endParaRPr lang="en-US" dirty="0"/>
          </a:p>
          <a:p>
            <a:endParaRPr lang="en-US" dirty="0">
              <a:solidFill>
                <a:schemeClr val="tx1"/>
              </a:solidFill>
            </a:endParaRPr>
          </a:p>
        </p:txBody>
      </p:sp>
    </p:spTree>
    <p:extLst>
      <p:ext uri="{BB962C8B-B14F-4D97-AF65-F5344CB8AC3E}">
        <p14:creationId xmlns:p14="http://schemas.microsoft.com/office/powerpoint/2010/main" val="15990508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Chassis</a:t>
            </a:r>
            <a:endParaRPr lang="en-US" dirty="0"/>
          </a:p>
        </p:txBody>
      </p:sp>
      <p:sp>
        <p:nvSpPr>
          <p:cNvPr id="3" name="Content Placeholder 2"/>
          <p:cNvSpPr>
            <a:spLocks noGrp="1"/>
          </p:cNvSpPr>
          <p:nvPr>
            <p:ph idx="1"/>
          </p:nvPr>
        </p:nvSpPr>
        <p:spPr>
          <a:xfrm>
            <a:off x="1295401" y="2556932"/>
            <a:ext cx="4796641" cy="3392606"/>
          </a:xfrm>
        </p:spPr>
        <p:txBody>
          <a:bodyPr/>
          <a:lstStyle/>
          <a:p>
            <a:r>
              <a:rPr lang="en-US" i="1" dirty="0" smtClean="0"/>
              <a:t>Shewanella benthica</a:t>
            </a:r>
            <a:r>
              <a:rPr lang="en-US" dirty="0" smtClean="0"/>
              <a:t> is a deep-sea, gram negative bacterium which is both a piezophile and a psychrophile.</a:t>
            </a:r>
          </a:p>
          <a:p>
            <a:r>
              <a:rPr lang="en-US" dirty="0" smtClean="0"/>
              <a:t>It will serve as the chassis in the modified bacterium necessary for the projected design.</a:t>
            </a:r>
          </a:p>
          <a:p>
            <a:r>
              <a:rPr lang="en-US" dirty="0" smtClean="0"/>
              <a:t>It is pressure sensitive.</a:t>
            </a:r>
            <a:endParaRPr lang="en-US" dirty="0"/>
          </a:p>
        </p:txBody>
      </p:sp>
      <p:pic>
        <p:nvPicPr>
          <p:cNvPr id="4" name="Picture 3"/>
          <p:cNvPicPr>
            <a:picLocks noChangeAspect="1"/>
          </p:cNvPicPr>
          <p:nvPr/>
        </p:nvPicPr>
        <p:blipFill rotWithShape="1">
          <a:blip r:embed="rId2"/>
          <a:srcRect t="1" r="2676" b="3876"/>
          <a:stretch/>
        </p:blipFill>
        <p:spPr>
          <a:xfrm>
            <a:off x="6673932" y="2925782"/>
            <a:ext cx="3895107" cy="2572494"/>
          </a:xfrm>
          <a:prstGeom prst="rect">
            <a:avLst/>
          </a:prstGeom>
          <a:ln w="76200">
            <a:solidFill>
              <a:schemeClr val="accent4">
                <a:lumMod val="60000"/>
                <a:lumOff val="40000"/>
              </a:schemeClr>
            </a:solidFill>
          </a:ln>
        </p:spPr>
      </p:pic>
    </p:spTree>
    <p:extLst>
      <p:ext uri="{BB962C8B-B14F-4D97-AF65-F5344CB8AC3E}">
        <p14:creationId xmlns:p14="http://schemas.microsoft.com/office/powerpoint/2010/main" val="118903689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5401" y="707813"/>
            <a:ext cx="9601196" cy="611537"/>
          </a:xfrm>
        </p:spPr>
        <p:txBody>
          <a:bodyPr>
            <a:normAutofit/>
          </a:bodyPr>
          <a:lstStyle/>
          <a:p>
            <a:r>
              <a:rPr lang="en-US" sz="3200" dirty="0" smtClean="0"/>
              <a:t>Modification</a:t>
            </a:r>
            <a:endParaRPr lang="en-US" sz="3200" dirty="0"/>
          </a:p>
        </p:txBody>
      </p:sp>
      <p:sp>
        <p:nvSpPr>
          <p:cNvPr id="3" name="Content Placeholder 2"/>
          <p:cNvSpPr>
            <a:spLocks noGrp="1"/>
          </p:cNvSpPr>
          <p:nvPr>
            <p:ph idx="1"/>
          </p:nvPr>
        </p:nvSpPr>
        <p:spPr>
          <a:xfrm>
            <a:off x="1295401" y="1319351"/>
            <a:ext cx="3198221" cy="4637312"/>
          </a:xfrm>
          <a:solidFill>
            <a:srgbClr val="FAFAFA"/>
          </a:solidFill>
          <a:ln w="28575">
            <a:solidFill>
              <a:schemeClr val="accent1">
                <a:lumMod val="60000"/>
                <a:lumOff val="40000"/>
              </a:schemeClr>
            </a:solidFill>
          </a:ln>
        </p:spPr>
        <p:txBody>
          <a:bodyPr>
            <a:normAutofit lnSpcReduction="10000"/>
          </a:bodyPr>
          <a:lstStyle/>
          <a:p>
            <a:pPr marL="0" indent="0" algn="ctr">
              <a:buNone/>
            </a:pPr>
            <a:r>
              <a:rPr lang="en-US" u="sng" dirty="0" smtClean="0">
                <a:solidFill>
                  <a:schemeClr val="accent4">
                    <a:lumMod val="60000"/>
                    <a:lumOff val="40000"/>
                  </a:schemeClr>
                </a:solidFill>
              </a:rPr>
              <a:t>Pressure Response</a:t>
            </a:r>
            <a:endParaRPr lang="en-US" dirty="0"/>
          </a:p>
          <a:p>
            <a:pPr marL="0" indent="0" algn="ctr">
              <a:buNone/>
            </a:pPr>
            <a:r>
              <a:rPr lang="en-US" dirty="0" smtClean="0"/>
              <a:t>S. Benthica contains a pressure regulated operon referred to as </a:t>
            </a:r>
            <a:r>
              <a:rPr lang="en-US" dirty="0" err="1" smtClean="0"/>
              <a:t>cydD</a:t>
            </a:r>
            <a:r>
              <a:rPr lang="en-US" dirty="0" smtClean="0"/>
              <a:t>-C.</a:t>
            </a:r>
          </a:p>
          <a:p>
            <a:pPr marL="0" indent="0" algn="ctr">
              <a:buNone/>
            </a:pPr>
            <a:r>
              <a:rPr lang="en-US" dirty="0" smtClean="0"/>
              <a:t>Within the operon is open </a:t>
            </a:r>
            <a:r>
              <a:rPr lang="en-US" dirty="0"/>
              <a:t>reading frame noted as ORF3. </a:t>
            </a:r>
            <a:endParaRPr lang="en-US" dirty="0" smtClean="0"/>
          </a:p>
          <a:p>
            <a:pPr marL="0" indent="0" algn="ctr">
              <a:buNone/>
            </a:pPr>
            <a:r>
              <a:rPr lang="en-US" dirty="0" smtClean="0"/>
              <a:t>Generally, this operon increases </a:t>
            </a:r>
            <a:r>
              <a:rPr lang="en-US" dirty="0"/>
              <a:t>management of respiratory </a:t>
            </a:r>
            <a:r>
              <a:rPr lang="en-US" dirty="0" smtClean="0"/>
              <a:t>functions under pressure.</a:t>
            </a:r>
            <a:endParaRPr lang="en-US" dirty="0"/>
          </a:p>
          <a:p>
            <a:pPr marL="0" indent="0" algn="ctr">
              <a:buNone/>
            </a:pPr>
            <a:endParaRPr lang="en-US" dirty="0" smtClean="0">
              <a:solidFill>
                <a:schemeClr val="accent4">
                  <a:lumMod val="60000"/>
                  <a:lumOff val="40000"/>
                </a:schemeClr>
              </a:solidFill>
            </a:endParaRPr>
          </a:p>
        </p:txBody>
      </p:sp>
      <p:sp>
        <p:nvSpPr>
          <p:cNvPr id="7" name="Content Placeholder 2"/>
          <p:cNvSpPr txBox="1">
            <a:spLocks/>
          </p:cNvSpPr>
          <p:nvPr/>
        </p:nvSpPr>
        <p:spPr>
          <a:xfrm>
            <a:off x="4496888" y="1319350"/>
            <a:ext cx="3198221" cy="4637312"/>
          </a:xfrm>
          <a:prstGeom prst="rect">
            <a:avLst/>
          </a:prstGeom>
          <a:solidFill>
            <a:srgbClr val="FAFAFA"/>
          </a:solidFill>
          <a:ln w="28575">
            <a:solidFill>
              <a:schemeClr val="accent1">
                <a:lumMod val="60000"/>
                <a:lumOff val="40000"/>
              </a:schemeClr>
            </a:solidFill>
          </a:ln>
        </p:spPr>
        <p:txBody>
          <a:bodyPr vert="horz" lIns="91440" tIns="45720" rIns="91440" bIns="45720" rtlCol="0" anchor="t">
            <a:normAutofit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None/>
            </a:pPr>
            <a:r>
              <a:rPr lang="en-US" u="sng" dirty="0" smtClean="0">
                <a:solidFill>
                  <a:schemeClr val="accent4">
                    <a:lumMod val="60000"/>
                    <a:lumOff val="40000"/>
                  </a:schemeClr>
                </a:solidFill>
              </a:rPr>
              <a:t>Urea Regulation</a:t>
            </a:r>
          </a:p>
          <a:p>
            <a:r>
              <a:rPr lang="en-US" dirty="0"/>
              <a:t>For MICP to work, urea must enter the cell and must be guided by a transport protein</a:t>
            </a:r>
            <a:r>
              <a:rPr lang="en-US" dirty="0" smtClean="0"/>
              <a:t>.</a:t>
            </a:r>
            <a:endParaRPr lang="en-US" dirty="0"/>
          </a:p>
          <a:p>
            <a:r>
              <a:rPr lang="en-US" dirty="0"/>
              <a:t>Yersinia Urea Transporter within </a:t>
            </a:r>
            <a:r>
              <a:rPr lang="en-US" i="1" dirty="0"/>
              <a:t>Yersinia pseudotuberculosis </a:t>
            </a:r>
            <a:r>
              <a:rPr lang="en-US" dirty="0"/>
              <a:t>is optimal as a transport protein because it is "open".</a:t>
            </a:r>
          </a:p>
          <a:p>
            <a:pPr marL="0" indent="0" algn="ctr">
              <a:buNone/>
            </a:pPr>
            <a:endParaRPr lang="en-US" dirty="0" smtClean="0">
              <a:solidFill>
                <a:schemeClr val="accent4">
                  <a:lumMod val="60000"/>
                  <a:lumOff val="40000"/>
                </a:schemeClr>
              </a:solidFill>
            </a:endParaRPr>
          </a:p>
        </p:txBody>
      </p:sp>
      <p:sp>
        <p:nvSpPr>
          <p:cNvPr id="8" name="Content Placeholder 2"/>
          <p:cNvSpPr txBox="1">
            <a:spLocks/>
          </p:cNvSpPr>
          <p:nvPr/>
        </p:nvSpPr>
        <p:spPr>
          <a:xfrm>
            <a:off x="7691843" y="1319350"/>
            <a:ext cx="3198221" cy="4637312"/>
          </a:xfrm>
          <a:prstGeom prst="rect">
            <a:avLst/>
          </a:prstGeom>
          <a:solidFill>
            <a:srgbClr val="FAFAFA"/>
          </a:solidFill>
          <a:ln w="28575">
            <a:solidFill>
              <a:schemeClr val="accent1">
                <a:lumMod val="60000"/>
                <a:lumOff val="40000"/>
              </a:schemeClr>
            </a:solidFill>
          </a:ln>
        </p:spPr>
        <p:txBody>
          <a:bodyPr vert="horz" lIns="91440" tIns="45720" rIns="91440" bIns="45720" rtlCol="0" anchor="t">
            <a:normAutofit fontScale="850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lgn="ctr">
              <a:buNone/>
            </a:pPr>
            <a:r>
              <a:rPr lang="en-US" u="sng" dirty="0" smtClean="0">
                <a:solidFill>
                  <a:schemeClr val="accent4">
                    <a:lumMod val="60000"/>
                    <a:lumOff val="40000"/>
                  </a:schemeClr>
                </a:solidFill>
              </a:rPr>
              <a:t>Urease Transcription</a:t>
            </a:r>
            <a:endParaRPr lang="en-US" dirty="0" smtClean="0">
              <a:solidFill>
                <a:schemeClr val="accent4">
                  <a:lumMod val="60000"/>
                  <a:lumOff val="40000"/>
                </a:schemeClr>
              </a:solidFill>
            </a:endParaRPr>
          </a:p>
          <a:p>
            <a:r>
              <a:rPr lang="en-US" dirty="0"/>
              <a:t>First, an activator dependent on the presence of urea is needed. Secondly, a sequence coding for the transcription of Urease.</a:t>
            </a:r>
          </a:p>
          <a:p>
            <a:r>
              <a:rPr lang="en-US" dirty="0"/>
              <a:t>This can be isolated from </a:t>
            </a:r>
            <a:r>
              <a:rPr lang="en-US" i="1" dirty="0"/>
              <a:t>Proteus mirabilis</a:t>
            </a:r>
            <a:r>
              <a:rPr lang="en-US" dirty="0"/>
              <a:t>, which contains a positive transcriptional activator known as </a:t>
            </a:r>
            <a:r>
              <a:rPr lang="en-US" dirty="0" err="1"/>
              <a:t>UreR</a:t>
            </a:r>
            <a:r>
              <a:rPr lang="en-US" dirty="0"/>
              <a:t>, and a </a:t>
            </a:r>
            <a:r>
              <a:rPr lang="en-US" dirty="0" err="1"/>
              <a:t>ure</a:t>
            </a:r>
            <a:r>
              <a:rPr lang="en-US" dirty="0"/>
              <a:t>_ gene cluster responsible for Urease transcription (</a:t>
            </a:r>
            <a:r>
              <a:rPr lang="en-US" dirty="0" err="1"/>
              <a:t>UreA</a:t>
            </a:r>
            <a:r>
              <a:rPr lang="en-US" dirty="0"/>
              <a:t> &amp; </a:t>
            </a:r>
            <a:r>
              <a:rPr lang="en-US" dirty="0" err="1"/>
              <a:t>UreD</a:t>
            </a:r>
            <a:r>
              <a:rPr lang="en-US" dirty="0"/>
              <a:t>)</a:t>
            </a:r>
          </a:p>
          <a:p>
            <a:pPr marL="0" indent="0">
              <a:buNone/>
            </a:pPr>
            <a:endParaRPr lang="en-US" dirty="0"/>
          </a:p>
          <a:p>
            <a:endParaRPr lang="en-US" dirty="0"/>
          </a:p>
        </p:txBody>
      </p:sp>
    </p:spTree>
    <p:extLst>
      <p:ext uri="{BB962C8B-B14F-4D97-AF65-F5344CB8AC3E}">
        <p14:creationId xmlns:p14="http://schemas.microsoft.com/office/powerpoint/2010/main" val="180775893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0"/>
            <a:ext cx="12192000" cy="670560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28600"/>
            <a:ext cx="12192000" cy="769441"/>
          </a:xfrm>
          <a:prstGeom prst="rect">
            <a:avLst/>
          </a:prstGeom>
          <a:noFill/>
        </p:spPr>
        <p:txBody>
          <a:bodyPr wrap="square" rtlCol="0">
            <a:spAutoFit/>
          </a:bodyPr>
          <a:lstStyle/>
          <a:p>
            <a:pPr algn="ctr"/>
            <a:r>
              <a:rPr lang="en-US" sz="4400" dirty="0" smtClean="0">
                <a:solidFill>
                  <a:schemeClr val="bg1"/>
                </a:solidFill>
              </a:rPr>
              <a:t>Modified Bacterium</a:t>
            </a:r>
            <a:endParaRPr lang="en-US" sz="4400" dirty="0">
              <a:solidFill>
                <a:schemeClr val="bg1"/>
              </a:solidFill>
            </a:endParaRPr>
          </a:p>
        </p:txBody>
      </p:sp>
      <p:sp>
        <p:nvSpPr>
          <p:cNvPr id="6" name="Oval 5"/>
          <p:cNvSpPr/>
          <p:nvPr/>
        </p:nvSpPr>
        <p:spPr>
          <a:xfrm>
            <a:off x="1127759" y="1120988"/>
            <a:ext cx="9936480" cy="5352964"/>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Bent Arrow 7"/>
          <p:cNvSpPr/>
          <p:nvPr/>
        </p:nvSpPr>
        <p:spPr>
          <a:xfrm>
            <a:off x="5622039" y="1552118"/>
            <a:ext cx="954025" cy="1011936"/>
          </a:xfrm>
          <a:prstGeom prst="bentArrow">
            <a:avLst>
              <a:gd name="adj1" fmla="val 36502"/>
              <a:gd name="adj2" fmla="val 25602"/>
              <a:gd name="adj3" fmla="val 25000"/>
              <a:gd name="adj4" fmla="val 4375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Rectangle 8"/>
          <p:cNvSpPr/>
          <p:nvPr/>
        </p:nvSpPr>
        <p:spPr>
          <a:xfrm>
            <a:off x="5109975" y="2556932"/>
            <a:ext cx="1463040" cy="69494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t>CydD</a:t>
            </a:r>
            <a:r>
              <a:rPr lang="en-US" dirty="0" smtClean="0"/>
              <a:t>-C Promoter</a:t>
            </a:r>
            <a:endParaRPr lang="en-US" dirty="0"/>
          </a:p>
        </p:txBody>
      </p:sp>
      <p:sp>
        <p:nvSpPr>
          <p:cNvPr id="12" name="Snip Same Side Corner Rectangle 11"/>
          <p:cNvSpPr/>
          <p:nvPr/>
        </p:nvSpPr>
        <p:spPr>
          <a:xfrm rot="16200000">
            <a:off x="4187955" y="2329855"/>
            <a:ext cx="694944" cy="1149097"/>
          </a:xfrm>
          <a:prstGeom prst="snip2SameRect">
            <a:avLst>
              <a:gd name="adj1" fmla="val 32667"/>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101082" y="2569229"/>
            <a:ext cx="1048516" cy="646331"/>
          </a:xfrm>
          <a:prstGeom prst="rect">
            <a:avLst/>
          </a:prstGeom>
          <a:noFill/>
        </p:spPr>
        <p:txBody>
          <a:bodyPr wrap="square" rtlCol="0">
            <a:spAutoFit/>
          </a:bodyPr>
          <a:lstStyle/>
          <a:p>
            <a:pPr algn="ctr"/>
            <a:r>
              <a:rPr lang="en-US" dirty="0" err="1" smtClean="0">
                <a:solidFill>
                  <a:srgbClr val="FAFAFA"/>
                </a:solidFill>
              </a:rPr>
              <a:t>UreR</a:t>
            </a:r>
            <a:r>
              <a:rPr lang="en-US" dirty="0" smtClean="0">
                <a:solidFill>
                  <a:srgbClr val="FAFAFA"/>
                </a:solidFill>
              </a:rPr>
              <a:t> Activator</a:t>
            </a:r>
            <a:endParaRPr lang="en-US" dirty="0">
              <a:solidFill>
                <a:srgbClr val="FAFAFA"/>
              </a:solidFill>
            </a:endParaRPr>
          </a:p>
        </p:txBody>
      </p:sp>
      <p:sp>
        <p:nvSpPr>
          <p:cNvPr id="14" name="Rectangle 13"/>
          <p:cNvSpPr/>
          <p:nvPr/>
        </p:nvSpPr>
        <p:spPr>
          <a:xfrm>
            <a:off x="6573015" y="2674809"/>
            <a:ext cx="2106167" cy="4002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a:t>
            </a:r>
            <a:r>
              <a:rPr lang="en-US" dirty="0" err="1" smtClean="0"/>
              <a:t>CydD</a:t>
            </a:r>
            <a:r>
              <a:rPr lang="en-US" dirty="0" smtClean="0"/>
              <a:t>-C Operon</a:t>
            </a:r>
            <a:r>
              <a:rPr lang="en-US" b="1" dirty="0" smtClean="0"/>
              <a:t>]</a:t>
            </a:r>
            <a:endParaRPr lang="en-US" b="1" dirty="0"/>
          </a:p>
        </p:txBody>
      </p:sp>
      <p:sp>
        <p:nvSpPr>
          <p:cNvPr id="15" name="Rectangle 14"/>
          <p:cNvSpPr/>
          <p:nvPr/>
        </p:nvSpPr>
        <p:spPr>
          <a:xfrm>
            <a:off x="8336805" y="2551862"/>
            <a:ext cx="735568" cy="718173"/>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ORF3</a:t>
            </a:r>
            <a:endParaRPr lang="en-US" dirty="0"/>
          </a:p>
        </p:txBody>
      </p:sp>
      <p:sp>
        <p:nvSpPr>
          <p:cNvPr id="18" name="Bent Arrow 17"/>
          <p:cNvSpPr/>
          <p:nvPr/>
        </p:nvSpPr>
        <p:spPr>
          <a:xfrm rot="16200000">
            <a:off x="8887968" y="3275075"/>
            <a:ext cx="813816" cy="868680"/>
          </a:xfrm>
          <a:prstGeom prst="bentArrow">
            <a:avLst>
              <a:gd name="adj1" fmla="val 0"/>
              <a:gd name="adj2" fmla="val 10767"/>
              <a:gd name="adj3" fmla="val 30993"/>
              <a:gd name="adj4" fmla="val 5273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9" name="TextBox 18"/>
          <p:cNvSpPr txBox="1"/>
          <p:nvPr/>
        </p:nvSpPr>
        <p:spPr>
          <a:xfrm>
            <a:off x="9294876" y="3825629"/>
            <a:ext cx="2462782" cy="646331"/>
          </a:xfrm>
          <a:prstGeom prst="rect">
            <a:avLst/>
          </a:prstGeom>
          <a:noFill/>
        </p:spPr>
        <p:txBody>
          <a:bodyPr wrap="square" rtlCol="0">
            <a:spAutoFit/>
          </a:bodyPr>
          <a:lstStyle/>
          <a:p>
            <a:pPr algn="ctr"/>
            <a:r>
              <a:rPr lang="en-US" b="1" dirty="0" err="1" smtClean="0">
                <a:solidFill>
                  <a:schemeClr val="bg1"/>
                </a:solidFill>
              </a:rPr>
              <a:t>UreD</a:t>
            </a:r>
            <a:r>
              <a:rPr lang="en-US" b="1" dirty="0" smtClean="0">
                <a:solidFill>
                  <a:schemeClr val="bg1"/>
                </a:solidFill>
              </a:rPr>
              <a:t> &amp; </a:t>
            </a:r>
            <a:r>
              <a:rPr lang="en-US" b="1" dirty="0" err="1" smtClean="0">
                <a:solidFill>
                  <a:schemeClr val="bg1"/>
                </a:solidFill>
              </a:rPr>
              <a:t>UreA</a:t>
            </a:r>
            <a:endParaRPr lang="en-US" b="1" dirty="0" smtClean="0">
              <a:solidFill>
                <a:schemeClr val="bg1"/>
              </a:solidFill>
            </a:endParaRPr>
          </a:p>
          <a:p>
            <a:pPr algn="ctr"/>
            <a:r>
              <a:rPr lang="en-US" b="1" dirty="0" smtClean="0">
                <a:solidFill>
                  <a:schemeClr val="bg1"/>
                </a:solidFill>
              </a:rPr>
              <a:t>(</a:t>
            </a:r>
            <a:r>
              <a:rPr lang="en-US" b="1" dirty="0" err="1">
                <a:solidFill>
                  <a:schemeClr val="bg1"/>
                </a:solidFill>
              </a:rPr>
              <a:t>U</a:t>
            </a:r>
            <a:r>
              <a:rPr lang="en-US" b="1" dirty="0" err="1" smtClean="0">
                <a:solidFill>
                  <a:schemeClr val="bg1"/>
                </a:solidFill>
              </a:rPr>
              <a:t>re</a:t>
            </a:r>
            <a:r>
              <a:rPr lang="en-US" b="1" dirty="0" smtClean="0">
                <a:solidFill>
                  <a:schemeClr val="bg1"/>
                </a:solidFill>
              </a:rPr>
              <a:t> </a:t>
            </a:r>
            <a:r>
              <a:rPr lang="en-US" dirty="0" smtClean="0">
                <a:solidFill>
                  <a:schemeClr val="bg1"/>
                </a:solidFill>
              </a:rPr>
              <a:t>transcription</a:t>
            </a:r>
            <a:r>
              <a:rPr lang="en-US" b="1" dirty="0" smtClean="0">
                <a:solidFill>
                  <a:schemeClr val="bg1"/>
                </a:solidFill>
              </a:rPr>
              <a:t>)</a:t>
            </a:r>
            <a:endParaRPr lang="en-US" b="1" dirty="0">
              <a:solidFill>
                <a:schemeClr val="bg1"/>
              </a:solidFill>
            </a:endParaRPr>
          </a:p>
        </p:txBody>
      </p:sp>
      <p:sp>
        <p:nvSpPr>
          <p:cNvPr id="21" name="Double Bracket 20"/>
          <p:cNvSpPr/>
          <p:nvPr/>
        </p:nvSpPr>
        <p:spPr>
          <a:xfrm rot="20125076">
            <a:off x="2268544" y="1394794"/>
            <a:ext cx="888246" cy="1059961"/>
          </a:xfrm>
          <a:prstGeom prst="bracketPair">
            <a:avLst>
              <a:gd name="adj" fmla="val 0"/>
            </a:avLst>
          </a:prstGeom>
          <a:ln w="152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nvGrpSpPr>
          <p:cNvPr id="25" name="Group 24"/>
          <p:cNvGrpSpPr/>
          <p:nvPr/>
        </p:nvGrpSpPr>
        <p:grpSpPr>
          <a:xfrm>
            <a:off x="1295401" y="360670"/>
            <a:ext cx="1359755" cy="1033847"/>
            <a:chOff x="1256051" y="750484"/>
            <a:chExt cx="1359755" cy="1033847"/>
          </a:xfrm>
        </p:grpSpPr>
        <p:sp>
          <p:nvSpPr>
            <p:cNvPr id="22" name="Oval 21"/>
            <p:cNvSpPr/>
            <p:nvPr/>
          </p:nvSpPr>
          <p:spPr>
            <a:xfrm>
              <a:off x="1256051" y="750484"/>
              <a:ext cx="596056" cy="5960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p:cNvSpPr/>
            <p:nvPr/>
          </p:nvSpPr>
          <p:spPr>
            <a:xfrm>
              <a:off x="2088326" y="997189"/>
              <a:ext cx="527480" cy="52748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p:cNvSpPr/>
            <p:nvPr/>
          </p:nvSpPr>
          <p:spPr>
            <a:xfrm>
              <a:off x="1635629" y="1499275"/>
              <a:ext cx="285056" cy="28505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6" name="TextBox 25"/>
          <p:cNvSpPr txBox="1"/>
          <p:nvPr/>
        </p:nvSpPr>
        <p:spPr>
          <a:xfrm>
            <a:off x="1593429" y="607375"/>
            <a:ext cx="1061727" cy="523220"/>
          </a:xfrm>
          <a:prstGeom prst="rect">
            <a:avLst/>
          </a:prstGeom>
          <a:noFill/>
        </p:spPr>
        <p:txBody>
          <a:bodyPr wrap="square" rtlCol="0">
            <a:spAutoFit/>
          </a:bodyPr>
          <a:lstStyle/>
          <a:p>
            <a:r>
              <a:rPr lang="en-US" sz="2800" b="1" dirty="0" smtClean="0">
                <a:solidFill>
                  <a:schemeClr val="bg1"/>
                </a:solidFill>
              </a:rPr>
              <a:t>Urea</a:t>
            </a:r>
            <a:endParaRPr lang="en-US" sz="2800" b="1" dirty="0">
              <a:solidFill>
                <a:schemeClr val="bg1"/>
              </a:solidFill>
            </a:endParaRPr>
          </a:p>
        </p:txBody>
      </p:sp>
      <p:sp>
        <p:nvSpPr>
          <p:cNvPr id="27" name="TextBox 26"/>
          <p:cNvSpPr txBox="1"/>
          <p:nvPr/>
        </p:nvSpPr>
        <p:spPr>
          <a:xfrm>
            <a:off x="315099" y="1726099"/>
            <a:ext cx="1662029" cy="954107"/>
          </a:xfrm>
          <a:prstGeom prst="rect">
            <a:avLst/>
          </a:prstGeom>
          <a:noFill/>
        </p:spPr>
        <p:txBody>
          <a:bodyPr wrap="square" rtlCol="0">
            <a:spAutoFit/>
          </a:bodyPr>
          <a:lstStyle/>
          <a:p>
            <a:pPr algn="ctr"/>
            <a:r>
              <a:rPr lang="en-US" sz="2000" b="1" dirty="0" smtClean="0">
                <a:solidFill>
                  <a:schemeClr val="bg1"/>
                </a:solidFill>
              </a:rPr>
              <a:t>Yersinia Urea Transporter</a:t>
            </a:r>
          </a:p>
          <a:p>
            <a:pPr algn="ctr"/>
            <a:r>
              <a:rPr lang="en-US" sz="1600" b="1" dirty="0" smtClean="0">
                <a:solidFill>
                  <a:schemeClr val="bg1"/>
                </a:solidFill>
              </a:rPr>
              <a:t>(constituent)</a:t>
            </a:r>
            <a:endParaRPr lang="en-US" sz="1600" b="1" dirty="0">
              <a:solidFill>
                <a:schemeClr val="bg1"/>
              </a:solidFill>
            </a:endParaRPr>
          </a:p>
        </p:txBody>
      </p:sp>
      <p:sp>
        <p:nvSpPr>
          <p:cNvPr id="30" name="Bent Arrow 29"/>
          <p:cNvSpPr/>
          <p:nvPr/>
        </p:nvSpPr>
        <p:spPr>
          <a:xfrm flipV="1">
            <a:off x="2904837" y="2262992"/>
            <a:ext cx="813816" cy="795527"/>
          </a:xfrm>
          <a:prstGeom prst="bentArrow">
            <a:avLst>
              <a:gd name="adj1" fmla="val 0"/>
              <a:gd name="adj2" fmla="val 10767"/>
              <a:gd name="adj3" fmla="val 30993"/>
              <a:gd name="adj4" fmla="val 4524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2" name="Oval 31"/>
          <p:cNvSpPr/>
          <p:nvPr/>
        </p:nvSpPr>
        <p:spPr>
          <a:xfrm>
            <a:off x="3618327" y="1079125"/>
            <a:ext cx="664462" cy="672785"/>
          </a:xfrm>
          <a:prstGeom prst="ellipse">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4245066" y="1159848"/>
            <a:ext cx="1757419" cy="707886"/>
          </a:xfrm>
          <a:prstGeom prst="rect">
            <a:avLst/>
          </a:prstGeom>
          <a:noFill/>
        </p:spPr>
        <p:txBody>
          <a:bodyPr wrap="square" rtlCol="0">
            <a:spAutoFit/>
          </a:bodyPr>
          <a:lstStyle/>
          <a:p>
            <a:r>
              <a:rPr lang="en-US" sz="2000" b="1" dirty="0" smtClean="0">
                <a:solidFill>
                  <a:schemeClr val="bg1"/>
                </a:solidFill>
              </a:rPr>
              <a:t>Pressure Receptor</a:t>
            </a:r>
            <a:endParaRPr lang="en-US" sz="2000" b="1" dirty="0">
              <a:solidFill>
                <a:schemeClr val="bg1"/>
              </a:solidFill>
            </a:endParaRPr>
          </a:p>
        </p:txBody>
      </p:sp>
      <p:cxnSp>
        <p:nvCxnSpPr>
          <p:cNvPr id="35" name="Straight Arrow Connector 34"/>
          <p:cNvCxnSpPr/>
          <p:nvPr/>
        </p:nvCxnSpPr>
        <p:spPr>
          <a:xfrm>
            <a:off x="4197098" y="1726099"/>
            <a:ext cx="1169091" cy="794516"/>
          </a:xfrm>
          <a:prstGeom prst="straightConnector1">
            <a:avLst/>
          </a:prstGeom>
          <a:ln w="57150">
            <a:solidFill>
              <a:srgbClr val="00B0F0"/>
            </a:solidFill>
            <a:tailEnd type="triangle"/>
          </a:ln>
        </p:spPr>
        <p:style>
          <a:lnRef idx="1">
            <a:schemeClr val="accent1"/>
          </a:lnRef>
          <a:fillRef idx="0">
            <a:schemeClr val="accent1"/>
          </a:fillRef>
          <a:effectRef idx="0">
            <a:schemeClr val="accent1"/>
          </a:effectRef>
          <a:fontRef idx="minor">
            <a:schemeClr val="tx1"/>
          </a:fontRef>
        </p:style>
      </p:cxnSp>
      <p:sp>
        <p:nvSpPr>
          <p:cNvPr id="37" name="Bent Arrow 36"/>
          <p:cNvSpPr/>
          <p:nvPr/>
        </p:nvSpPr>
        <p:spPr>
          <a:xfrm rot="10800000">
            <a:off x="6727960" y="3327449"/>
            <a:ext cx="1976629" cy="1070422"/>
          </a:xfrm>
          <a:prstGeom prst="bentArrow">
            <a:avLst>
              <a:gd name="adj1" fmla="val 9112"/>
              <a:gd name="adj2" fmla="val 10767"/>
              <a:gd name="adj3" fmla="val 30993"/>
              <a:gd name="adj4" fmla="val 52739"/>
            </a:avLst>
          </a:prstGeom>
          <a:solidFill>
            <a:schemeClr val="accent4">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9" name="Pie 38"/>
          <p:cNvSpPr/>
          <p:nvPr/>
        </p:nvSpPr>
        <p:spPr>
          <a:xfrm>
            <a:off x="5700284" y="3759200"/>
            <a:ext cx="914400" cy="914400"/>
          </a:xfrm>
          <a:prstGeom prst="pie">
            <a:avLst/>
          </a:prstGeom>
          <a:solidFill>
            <a:schemeClr val="accent4">
              <a:lumMod val="60000"/>
              <a:lumOff val="40000"/>
            </a:scheme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 </a:t>
            </a:r>
            <a:endParaRPr lang="en-US" dirty="0">
              <a:solidFill>
                <a:schemeClr val="tx1"/>
              </a:solidFill>
            </a:endParaRPr>
          </a:p>
        </p:txBody>
      </p:sp>
      <p:sp>
        <p:nvSpPr>
          <p:cNvPr id="40" name="TextBox 39"/>
          <p:cNvSpPr txBox="1"/>
          <p:nvPr/>
        </p:nvSpPr>
        <p:spPr>
          <a:xfrm>
            <a:off x="5751838" y="4116323"/>
            <a:ext cx="862845" cy="369332"/>
          </a:xfrm>
          <a:prstGeom prst="rect">
            <a:avLst/>
          </a:prstGeom>
          <a:noFill/>
        </p:spPr>
        <p:txBody>
          <a:bodyPr wrap="square" rtlCol="0">
            <a:spAutoFit/>
          </a:bodyPr>
          <a:lstStyle/>
          <a:p>
            <a:r>
              <a:rPr lang="en-US" b="1" smtClean="0">
                <a:solidFill>
                  <a:schemeClr val="bg1"/>
                </a:solidFill>
              </a:rPr>
              <a:t>Urease</a:t>
            </a:r>
            <a:endParaRPr lang="en-US" b="1">
              <a:solidFill>
                <a:schemeClr val="bg1"/>
              </a:solidFill>
            </a:endParaRPr>
          </a:p>
        </p:txBody>
      </p:sp>
      <p:cxnSp>
        <p:nvCxnSpPr>
          <p:cNvPr id="42" name="Straight Arrow Connector 41"/>
          <p:cNvCxnSpPr/>
          <p:nvPr/>
        </p:nvCxnSpPr>
        <p:spPr>
          <a:xfrm>
            <a:off x="6096001" y="4673600"/>
            <a:ext cx="12191" cy="1202268"/>
          </a:xfrm>
          <a:prstGeom prst="straightConnector1">
            <a:avLst/>
          </a:prstGeom>
          <a:ln w="76200">
            <a:solidFill>
              <a:schemeClr val="accent4">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4" name="Explosion 1 43"/>
          <p:cNvSpPr/>
          <p:nvPr/>
        </p:nvSpPr>
        <p:spPr>
          <a:xfrm>
            <a:off x="4645151" y="4796547"/>
            <a:ext cx="2901696" cy="768096"/>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 Urea +  Ca</a:t>
            </a:r>
            <a:r>
              <a:rPr lang="en-US" b="1" baseline="30000" dirty="0" smtClean="0"/>
              <a:t>+2</a:t>
            </a:r>
            <a:endParaRPr lang="en-US" b="1" dirty="0"/>
          </a:p>
        </p:txBody>
      </p:sp>
      <p:sp>
        <p:nvSpPr>
          <p:cNvPr id="45" name="Snip Diagonal Corner Rectangle 44"/>
          <p:cNvSpPr/>
          <p:nvPr/>
        </p:nvSpPr>
        <p:spPr>
          <a:xfrm>
            <a:off x="5328089" y="5875868"/>
            <a:ext cx="1670119" cy="439588"/>
          </a:xfrm>
          <a:prstGeom prst="snip2DiagRect">
            <a:avLst>
              <a:gd name="adj1" fmla="val 0"/>
              <a:gd name="adj2" fmla="val 50000"/>
            </a:avLst>
          </a:prstGeom>
          <a:solidFill>
            <a:schemeClr val="accent4">
              <a:lumMod val="60000"/>
              <a:lumOff val="40000"/>
            </a:schemeClr>
          </a:solidFill>
          <a:ln>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t> CaCO</a:t>
            </a:r>
            <a:r>
              <a:rPr lang="en-US" b="1" baseline="-25000" dirty="0" smtClean="0"/>
              <a:t>3</a:t>
            </a:r>
            <a:endParaRPr lang="en-US" b="1" dirty="0"/>
          </a:p>
        </p:txBody>
      </p:sp>
    </p:spTree>
    <p:extLst>
      <p:ext uri="{BB962C8B-B14F-4D97-AF65-F5344CB8AC3E}">
        <p14:creationId xmlns:p14="http://schemas.microsoft.com/office/powerpoint/2010/main" val="3250806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9" name="Content Placeholder 8"/>
          <p:cNvGraphicFramePr>
            <a:graphicFrameLocks noGrp="1"/>
          </p:cNvGraphicFramePr>
          <p:nvPr>
            <p:ph idx="1"/>
          </p:nvPr>
        </p:nvGraphicFramePr>
        <p:xfrm>
          <a:off x="3127375" y="3759200"/>
          <a:ext cx="5937250" cy="914400"/>
        </p:xfrm>
        <a:graphic>
          <a:graphicData uri="http://schemas.openxmlformats.org/drawingml/2006/table">
            <a:tbl>
              <a:tblPr firstRow="1" firstCol="1" bandRow="1">
                <a:tableStyleId>{5C22544A-7EE6-4342-B048-85BDC9FD1C3A}</a:tableStyleId>
              </a:tblPr>
              <a:tblGrid>
                <a:gridCol w="1483995"/>
                <a:gridCol w="1483995"/>
                <a:gridCol w="1484630"/>
                <a:gridCol w="1484630"/>
              </a:tblGrid>
              <a:tr h="0">
                <a:tc>
                  <a:txBody>
                    <a:bodyPr/>
                    <a:lstStyle/>
                    <a:p>
                      <a:pPr marL="0" marR="0" algn="ctr">
                        <a:spcBef>
                          <a:spcPts val="0"/>
                        </a:spcBef>
                        <a:spcAft>
                          <a:spcPts val="0"/>
                        </a:spcAft>
                      </a:pPr>
                      <a:r>
                        <a:rPr lang="en-US" sz="1200">
                          <a:effectLst/>
                        </a:rPr>
                        <a:t>Increased Pressure</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Urea</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Urease</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Calcium Carbonate</a:t>
                      </a:r>
                      <a:endParaRPr lang="en-US" sz="1200">
                        <a:effectLst/>
                        <a:latin typeface="Calibri" charset="0"/>
                        <a:ea typeface="Calibri" charset="0"/>
                        <a:cs typeface="Times New Roman" charset="0"/>
                      </a:endParaRPr>
                    </a:p>
                  </a:txBody>
                  <a:tcPr marL="68580" marR="68580" marT="0" marB="0"/>
                </a:tc>
              </a:tr>
              <a:tr h="0">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r>
              <a:tr h="0">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1</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r>
              <a:tr h="0">
                <a:tc>
                  <a:txBody>
                    <a:bodyPr/>
                    <a:lstStyle/>
                    <a:p>
                      <a:pPr marL="0" marR="0" algn="ctr">
                        <a:spcBef>
                          <a:spcPts val="0"/>
                        </a:spcBef>
                        <a:spcAft>
                          <a:spcPts val="0"/>
                        </a:spcAft>
                      </a:pPr>
                      <a:r>
                        <a:rPr lang="en-US" sz="1200">
                          <a:effectLst/>
                        </a:rPr>
                        <a:t>1</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0</a:t>
                      </a:r>
                      <a:endParaRPr lang="en-US" sz="1200">
                        <a:effectLst/>
                        <a:latin typeface="Calibri" charset="0"/>
                        <a:ea typeface="Calibri" charset="0"/>
                        <a:cs typeface="Times New Roman" charset="0"/>
                      </a:endParaRPr>
                    </a:p>
                  </a:txBody>
                  <a:tcPr marL="68580" marR="68580" marT="0" marB="0"/>
                </a:tc>
              </a:tr>
              <a:tr h="0">
                <a:tc>
                  <a:txBody>
                    <a:bodyPr/>
                    <a:lstStyle/>
                    <a:p>
                      <a:pPr marL="0" marR="0" algn="ctr">
                        <a:spcBef>
                          <a:spcPts val="0"/>
                        </a:spcBef>
                        <a:spcAft>
                          <a:spcPts val="0"/>
                        </a:spcAft>
                      </a:pPr>
                      <a:r>
                        <a:rPr lang="en-US" sz="1200">
                          <a:effectLst/>
                        </a:rPr>
                        <a:t>1</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1</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a:effectLst/>
                        </a:rPr>
                        <a:t>1</a:t>
                      </a:r>
                      <a:endParaRPr lang="en-US" sz="1200">
                        <a:effectLst/>
                        <a:latin typeface="Calibri" charset="0"/>
                        <a:ea typeface="Calibri" charset="0"/>
                        <a:cs typeface="Times New Roman" charset="0"/>
                      </a:endParaRPr>
                    </a:p>
                  </a:txBody>
                  <a:tcPr marL="68580" marR="68580" marT="0" marB="0"/>
                </a:tc>
                <a:tc>
                  <a:txBody>
                    <a:bodyPr/>
                    <a:lstStyle/>
                    <a:p>
                      <a:pPr marL="0" marR="0" algn="ctr">
                        <a:spcBef>
                          <a:spcPts val="0"/>
                        </a:spcBef>
                        <a:spcAft>
                          <a:spcPts val="0"/>
                        </a:spcAft>
                      </a:pPr>
                      <a:r>
                        <a:rPr lang="en-US" sz="1200" dirty="0">
                          <a:effectLst/>
                        </a:rPr>
                        <a:t>1</a:t>
                      </a:r>
                      <a:endParaRPr lang="en-US" sz="1200" dirty="0">
                        <a:effectLst/>
                        <a:latin typeface="Calibri" charset="0"/>
                        <a:ea typeface="Calibri" charset="0"/>
                        <a:cs typeface="Times New Roman" charset="0"/>
                      </a:endParaRPr>
                    </a:p>
                  </a:txBody>
                  <a:tcPr marL="68580" marR="68580" marT="0" marB="0"/>
                </a:tc>
              </a:tr>
            </a:tbl>
          </a:graphicData>
        </a:graphic>
      </p:graphicFrame>
      <p:sp>
        <p:nvSpPr>
          <p:cNvPr id="4" name="Rectangle 3"/>
          <p:cNvSpPr/>
          <p:nvPr/>
        </p:nvSpPr>
        <p:spPr>
          <a:xfrm>
            <a:off x="0" y="0"/>
            <a:ext cx="12192000" cy="670560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28600"/>
            <a:ext cx="12192000" cy="769441"/>
          </a:xfrm>
          <a:prstGeom prst="rect">
            <a:avLst/>
          </a:prstGeom>
          <a:noFill/>
        </p:spPr>
        <p:txBody>
          <a:bodyPr wrap="square" rtlCol="0">
            <a:spAutoFit/>
          </a:bodyPr>
          <a:lstStyle/>
          <a:p>
            <a:pPr algn="ctr"/>
            <a:r>
              <a:rPr lang="en-US" sz="4400" dirty="0" smtClean="0">
                <a:solidFill>
                  <a:schemeClr val="bg1"/>
                </a:solidFill>
              </a:rPr>
              <a:t>Truth Table</a:t>
            </a:r>
            <a:endParaRPr lang="en-US" sz="4400" dirty="0">
              <a:solidFill>
                <a:schemeClr val="bg1"/>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192315085"/>
              </p:ext>
            </p:extLst>
          </p:nvPr>
        </p:nvGraphicFramePr>
        <p:xfrm>
          <a:off x="1277074" y="1923282"/>
          <a:ext cx="9637852" cy="3406363"/>
        </p:xfrm>
        <a:graphic>
          <a:graphicData uri="http://schemas.openxmlformats.org/drawingml/2006/table">
            <a:tbl>
              <a:tblPr firstRow="1" bandRow="1">
                <a:tableStyleId>{00A15C55-8517-42AA-B614-E9B94910E393}</a:tableStyleId>
              </a:tblPr>
              <a:tblGrid>
                <a:gridCol w="2409463"/>
                <a:gridCol w="2409463"/>
                <a:gridCol w="2409463"/>
                <a:gridCol w="2409463"/>
              </a:tblGrid>
              <a:tr h="530379">
                <a:tc>
                  <a:txBody>
                    <a:bodyPr/>
                    <a:lstStyle/>
                    <a:p>
                      <a:pPr algn="ctr"/>
                      <a:r>
                        <a:rPr lang="en-US" sz="2100" dirty="0" smtClean="0"/>
                        <a:t>Increased Pressure</a:t>
                      </a:r>
                      <a:endParaRPr lang="en-US" sz="2100" dirty="0"/>
                    </a:p>
                  </a:txBody>
                  <a:tcPr marL="108426" marR="108426" marT="54213" marB="54213"/>
                </a:tc>
                <a:tc>
                  <a:txBody>
                    <a:bodyPr/>
                    <a:lstStyle/>
                    <a:p>
                      <a:pPr algn="ctr"/>
                      <a:r>
                        <a:rPr lang="en-US" sz="2100" dirty="0" smtClean="0"/>
                        <a:t>Urea</a:t>
                      </a:r>
                      <a:endParaRPr lang="en-US" sz="2100" dirty="0"/>
                    </a:p>
                  </a:txBody>
                  <a:tcPr marL="108426" marR="108426" marT="54213" marB="54213"/>
                </a:tc>
                <a:tc>
                  <a:txBody>
                    <a:bodyPr/>
                    <a:lstStyle/>
                    <a:p>
                      <a:pPr algn="ctr"/>
                      <a:r>
                        <a:rPr lang="en-US" sz="2100" dirty="0" smtClean="0"/>
                        <a:t>Urease</a:t>
                      </a:r>
                      <a:endParaRPr lang="en-US" sz="2100" dirty="0"/>
                    </a:p>
                  </a:txBody>
                  <a:tcPr marL="108426" marR="108426" marT="54213" marB="54213"/>
                </a:tc>
                <a:tc>
                  <a:txBody>
                    <a:bodyPr/>
                    <a:lstStyle/>
                    <a:p>
                      <a:pPr algn="ctr"/>
                      <a:r>
                        <a:rPr lang="en-US" sz="2100" dirty="0" smtClean="0"/>
                        <a:t>Calcium Carbonate</a:t>
                      </a:r>
                      <a:endParaRPr lang="en-US" sz="2100" dirty="0"/>
                    </a:p>
                  </a:txBody>
                  <a:tcPr marL="108426" marR="108426" marT="54213" marB="54213"/>
                </a:tc>
              </a:tr>
              <a:tr h="718996">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r>
              <a:tr h="718996">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1</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r>
              <a:tr h="718996">
                <a:tc>
                  <a:txBody>
                    <a:bodyPr/>
                    <a:lstStyle/>
                    <a:p>
                      <a:pPr algn="ctr"/>
                      <a:r>
                        <a:rPr lang="en-US" sz="3200" b="1" i="0" dirty="0" smtClean="0"/>
                        <a:t>1</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c>
                  <a:txBody>
                    <a:bodyPr/>
                    <a:lstStyle/>
                    <a:p>
                      <a:pPr algn="ctr"/>
                      <a:r>
                        <a:rPr lang="en-US" sz="3200" b="1" i="0" dirty="0" smtClean="0"/>
                        <a:t>0</a:t>
                      </a:r>
                      <a:endParaRPr lang="en-US" sz="3200" b="1" i="0" dirty="0"/>
                    </a:p>
                  </a:txBody>
                  <a:tcPr marL="108426" marR="108426" marT="54213" marB="54213"/>
                </a:tc>
              </a:tr>
              <a:tr h="718996">
                <a:tc>
                  <a:txBody>
                    <a:bodyPr/>
                    <a:lstStyle/>
                    <a:p>
                      <a:pPr algn="ctr"/>
                      <a:r>
                        <a:rPr lang="en-US" sz="3200" b="1" i="0" dirty="0" smtClean="0"/>
                        <a:t>1</a:t>
                      </a:r>
                      <a:endParaRPr lang="en-US" sz="3200" b="1" i="0" dirty="0"/>
                    </a:p>
                  </a:txBody>
                  <a:tcPr marL="108426" marR="108426" marT="54213" marB="54213"/>
                </a:tc>
                <a:tc>
                  <a:txBody>
                    <a:bodyPr/>
                    <a:lstStyle/>
                    <a:p>
                      <a:pPr algn="ctr"/>
                      <a:r>
                        <a:rPr lang="en-US" sz="3200" b="1" i="0" dirty="0" smtClean="0"/>
                        <a:t>1</a:t>
                      </a:r>
                      <a:endParaRPr lang="en-US" sz="3200" b="1" i="0" dirty="0"/>
                    </a:p>
                  </a:txBody>
                  <a:tcPr marL="108426" marR="108426" marT="54213" marB="54213"/>
                </a:tc>
                <a:tc>
                  <a:txBody>
                    <a:bodyPr/>
                    <a:lstStyle/>
                    <a:p>
                      <a:pPr algn="ctr"/>
                      <a:r>
                        <a:rPr lang="en-US" sz="3200" b="1" i="0" dirty="0" smtClean="0"/>
                        <a:t>1</a:t>
                      </a:r>
                      <a:endParaRPr lang="en-US" sz="3200" b="1" i="0" dirty="0"/>
                    </a:p>
                  </a:txBody>
                  <a:tcPr marL="108426" marR="108426" marT="54213" marB="54213"/>
                </a:tc>
                <a:tc>
                  <a:txBody>
                    <a:bodyPr/>
                    <a:lstStyle/>
                    <a:p>
                      <a:pPr algn="ctr"/>
                      <a:r>
                        <a:rPr lang="en-US" sz="3200" b="1" i="0" dirty="0" smtClean="0"/>
                        <a:t>1</a:t>
                      </a:r>
                      <a:endParaRPr lang="en-US" sz="3200" b="1" i="0" dirty="0"/>
                    </a:p>
                  </a:txBody>
                  <a:tcPr marL="108426" marR="108426" marT="54213" marB="54213"/>
                </a:tc>
              </a:tr>
            </a:tbl>
          </a:graphicData>
        </a:graphic>
      </p:graphicFrame>
    </p:spTree>
    <p:extLst>
      <p:ext uri="{BB962C8B-B14F-4D97-AF65-F5344CB8AC3E}">
        <p14:creationId xmlns:p14="http://schemas.microsoft.com/office/powerpoint/2010/main" val="11895394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4804952" cy="1303867"/>
          </a:xfrm>
        </p:spPr>
        <p:txBody>
          <a:bodyPr/>
          <a:lstStyle/>
          <a:p>
            <a:r>
              <a:rPr lang="en-US" dirty="0" smtClean="0"/>
              <a:t>Application</a:t>
            </a:r>
            <a:endParaRPr lang="en-US" dirty="0"/>
          </a:p>
        </p:txBody>
      </p:sp>
      <p:sp>
        <p:nvSpPr>
          <p:cNvPr id="3" name="Content Placeholder 2"/>
          <p:cNvSpPr>
            <a:spLocks noGrp="1"/>
          </p:cNvSpPr>
          <p:nvPr>
            <p:ph idx="1"/>
          </p:nvPr>
        </p:nvSpPr>
        <p:spPr>
          <a:xfrm>
            <a:off x="1295402" y="2970661"/>
            <a:ext cx="4287974" cy="2080382"/>
          </a:xfrm>
        </p:spPr>
        <p:txBody>
          <a:bodyPr/>
          <a:lstStyle/>
          <a:p>
            <a:pPr marL="457200" indent="-457200">
              <a:buFont typeface="+mj-lt"/>
              <a:buAutoNum type="arabicPeriod"/>
            </a:pPr>
            <a:r>
              <a:rPr lang="en-US" dirty="0" smtClean="0"/>
              <a:t>Insertion of </a:t>
            </a:r>
            <a:r>
              <a:rPr lang="en-US" i="1" dirty="0" smtClean="0"/>
              <a:t>S. benthica</a:t>
            </a:r>
          </a:p>
          <a:p>
            <a:pPr marL="457200" indent="-457200">
              <a:buFont typeface="+mj-lt"/>
              <a:buAutoNum type="arabicPeriod"/>
            </a:pPr>
            <a:r>
              <a:rPr lang="en-US" dirty="0" smtClean="0"/>
              <a:t>Addition of food (electrolytes)</a:t>
            </a:r>
          </a:p>
          <a:p>
            <a:pPr marL="457200" indent="-457200">
              <a:buFont typeface="+mj-lt"/>
              <a:buAutoNum type="arabicPeriod"/>
            </a:pPr>
            <a:r>
              <a:rPr lang="en-US" dirty="0" smtClean="0"/>
              <a:t>Addition of urea</a:t>
            </a:r>
            <a:endParaRPr lang="en-US" dirty="0"/>
          </a:p>
          <a:p>
            <a:pPr marL="457200" indent="-457200">
              <a:buFont typeface="+mj-lt"/>
              <a:buAutoNum type="arabicPeriod"/>
            </a:pPr>
            <a:r>
              <a:rPr lang="en-US" dirty="0" smtClean="0"/>
              <a:t>Addition of calcium ions</a:t>
            </a:r>
            <a:endParaRPr lang="en-US" dirty="0"/>
          </a:p>
        </p:txBody>
      </p:sp>
      <p:sp>
        <p:nvSpPr>
          <p:cNvPr id="4" name="Title 1"/>
          <p:cNvSpPr txBox="1">
            <a:spLocks/>
          </p:cNvSpPr>
          <p:nvPr/>
        </p:nvSpPr>
        <p:spPr>
          <a:xfrm>
            <a:off x="6091645" y="982132"/>
            <a:ext cx="4804952" cy="1303867"/>
          </a:xfrm>
          <a:prstGeom prst="rect">
            <a:avLst/>
          </a:prstGeom>
          <a:effectLst/>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t>Testing</a:t>
            </a:r>
          </a:p>
        </p:txBody>
      </p:sp>
      <p:sp>
        <p:nvSpPr>
          <p:cNvPr id="5" name="Content Placeholder 2"/>
          <p:cNvSpPr txBox="1">
            <a:spLocks/>
          </p:cNvSpPr>
          <p:nvPr/>
        </p:nvSpPr>
        <p:spPr>
          <a:xfrm>
            <a:off x="6636417" y="2556932"/>
            <a:ext cx="4268889" cy="3318936"/>
          </a:xfrm>
          <a:prstGeom prst="rect">
            <a:avLst/>
          </a:prstGeom>
        </p:spPr>
        <p:txBody>
          <a:bodyPr vert="horz" lIns="91440" tIns="45720" rIns="91440" bIns="45720" rtlCol="0" anchor="t">
            <a:normAutofit fontScale="92500" lnSpcReduction="2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r>
              <a:rPr lang="en-US" dirty="0" smtClean="0"/>
              <a:t>First involves increasing pressure </a:t>
            </a:r>
            <a:r>
              <a:rPr lang="en-US" dirty="0"/>
              <a:t>to make sure </a:t>
            </a:r>
            <a:r>
              <a:rPr lang="en-US" dirty="0" smtClean="0"/>
              <a:t>it activates </a:t>
            </a:r>
            <a:r>
              <a:rPr lang="en-US" dirty="0"/>
              <a:t>the necessary genes. </a:t>
            </a:r>
            <a:endParaRPr lang="en-US" dirty="0" smtClean="0"/>
          </a:p>
          <a:p>
            <a:r>
              <a:rPr lang="en-US" dirty="0" smtClean="0"/>
              <a:t>Injection of </a:t>
            </a:r>
            <a:r>
              <a:rPr lang="en-US" dirty="0"/>
              <a:t>genetically modified </a:t>
            </a:r>
            <a:r>
              <a:rPr lang="en-US" i="1" dirty="0"/>
              <a:t>S. benthica</a:t>
            </a:r>
            <a:r>
              <a:rPr lang="en-US" dirty="0"/>
              <a:t> into a model high-pressure system of unconsolidated sediments in an aquatic </a:t>
            </a:r>
            <a:r>
              <a:rPr lang="en-US" dirty="0" smtClean="0"/>
              <a:t>environment.</a:t>
            </a:r>
          </a:p>
          <a:p>
            <a:pPr lvl="1"/>
            <a:r>
              <a:rPr lang="en-US" dirty="0" smtClean="0"/>
              <a:t>Test </a:t>
            </a:r>
            <a:r>
              <a:rPr lang="en-US" dirty="0"/>
              <a:t>CaCO</a:t>
            </a:r>
            <a:r>
              <a:rPr lang="en-US" baseline="-25000" dirty="0"/>
              <a:t>3 </a:t>
            </a:r>
            <a:r>
              <a:rPr lang="en-US" dirty="0"/>
              <a:t>production </a:t>
            </a:r>
            <a:r>
              <a:rPr lang="en-US" dirty="0" smtClean="0"/>
              <a:t>and bacterial life span.</a:t>
            </a:r>
            <a:endParaRPr lang="en-US" dirty="0"/>
          </a:p>
          <a:p>
            <a:endParaRPr lang="en-US" dirty="0"/>
          </a:p>
        </p:txBody>
      </p:sp>
      <p:grpSp>
        <p:nvGrpSpPr>
          <p:cNvPr id="6" name="Group 5"/>
          <p:cNvGrpSpPr/>
          <p:nvPr/>
        </p:nvGrpSpPr>
        <p:grpSpPr>
          <a:xfrm rot="5400000">
            <a:off x="3443403" y="2917242"/>
            <a:ext cx="5313900" cy="1033953"/>
            <a:chOff x="7986716" y="3394793"/>
            <a:chExt cx="4112034" cy="800100"/>
          </a:xfrm>
        </p:grpSpPr>
        <p:cxnSp>
          <p:nvCxnSpPr>
            <p:cNvPr id="7" name="Straight Connector 6"/>
            <p:cNvCxnSpPr/>
            <p:nvPr/>
          </p:nvCxnSpPr>
          <p:spPr>
            <a:xfrm flipV="1">
              <a:off x="7986716" y="3809131"/>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sp>
          <p:nvSpPr>
            <p:cNvPr id="8" name="Donut 7"/>
            <p:cNvSpPr/>
            <p:nvPr/>
          </p:nvSpPr>
          <p:spPr>
            <a:xfrm>
              <a:off x="9653588" y="3394793"/>
              <a:ext cx="800100" cy="800100"/>
            </a:xfrm>
            <a:prstGeom prst="donut">
              <a:avLst>
                <a:gd name="adj" fmla="val 9336"/>
              </a:avLst>
            </a:prstGeom>
            <a:solidFill>
              <a:srgbClr val="404042"/>
            </a:solidFill>
            <a:ln w="0">
              <a:solidFill>
                <a:srgbClr val="40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Oval 8"/>
            <p:cNvSpPr/>
            <p:nvPr/>
          </p:nvSpPr>
          <p:spPr>
            <a:xfrm>
              <a:off x="9741313" y="3481566"/>
              <a:ext cx="624650" cy="624650"/>
            </a:xfrm>
            <a:prstGeom prst="ellipse">
              <a:avLst/>
            </a:prstGeom>
            <a:solidFill>
              <a:schemeClr val="bg1"/>
            </a:solidFill>
            <a:ln>
              <a:solidFill>
                <a:srgbClr val="FAFA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10" name="Straight Connector 9"/>
            <p:cNvCxnSpPr/>
            <p:nvPr/>
          </p:nvCxnSpPr>
          <p:spPr>
            <a:xfrm flipV="1">
              <a:off x="10541413" y="3806195"/>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294094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Pros and Cons</a:t>
            </a:r>
            <a:endParaRPr lang="en-US" dirty="0"/>
          </a:p>
        </p:txBody>
      </p:sp>
      <p:sp>
        <p:nvSpPr>
          <p:cNvPr id="3" name="Content Placeholder 2"/>
          <p:cNvSpPr>
            <a:spLocks noGrp="1"/>
          </p:cNvSpPr>
          <p:nvPr>
            <p:ph idx="1"/>
          </p:nvPr>
        </p:nvSpPr>
        <p:spPr>
          <a:xfrm>
            <a:off x="6532596" y="2566710"/>
            <a:ext cx="4830881" cy="3503357"/>
          </a:xfrm>
        </p:spPr>
        <p:txBody>
          <a:bodyPr>
            <a:normAutofit/>
          </a:bodyPr>
          <a:lstStyle/>
          <a:p>
            <a:pPr marL="0" indent="0">
              <a:buNone/>
            </a:pPr>
            <a:r>
              <a:rPr lang="en-US" b="1" u="sng" dirty="0" smtClean="0"/>
              <a:t>Cons</a:t>
            </a:r>
            <a:endParaRPr lang="en-US" dirty="0" smtClean="0"/>
          </a:p>
          <a:p>
            <a:r>
              <a:rPr lang="en-US" dirty="0" smtClean="0"/>
              <a:t>Ammonium Ions</a:t>
            </a:r>
          </a:p>
          <a:p>
            <a:r>
              <a:rPr lang="en-US" dirty="0" smtClean="0"/>
              <a:t>Necessity of Filtration</a:t>
            </a:r>
          </a:p>
          <a:p>
            <a:endParaRPr lang="en-US" b="1" u="sng" dirty="0"/>
          </a:p>
        </p:txBody>
      </p:sp>
      <p:grpSp>
        <p:nvGrpSpPr>
          <p:cNvPr id="4" name="Group 3"/>
          <p:cNvGrpSpPr/>
          <p:nvPr/>
        </p:nvGrpSpPr>
        <p:grpSpPr>
          <a:xfrm rot="5400000">
            <a:off x="4252111" y="3959613"/>
            <a:ext cx="3687778" cy="717550"/>
            <a:chOff x="7986716" y="3394793"/>
            <a:chExt cx="4112034" cy="800100"/>
          </a:xfrm>
        </p:grpSpPr>
        <p:cxnSp>
          <p:nvCxnSpPr>
            <p:cNvPr id="5" name="Straight Connector 4"/>
            <p:cNvCxnSpPr/>
            <p:nvPr/>
          </p:nvCxnSpPr>
          <p:spPr>
            <a:xfrm flipV="1">
              <a:off x="7986716" y="3809131"/>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sp>
          <p:nvSpPr>
            <p:cNvPr id="6" name="Donut 5"/>
            <p:cNvSpPr/>
            <p:nvPr/>
          </p:nvSpPr>
          <p:spPr>
            <a:xfrm>
              <a:off x="9653588" y="3394793"/>
              <a:ext cx="800100" cy="800100"/>
            </a:xfrm>
            <a:prstGeom prst="donut">
              <a:avLst>
                <a:gd name="adj" fmla="val 9336"/>
              </a:avLst>
            </a:prstGeom>
            <a:solidFill>
              <a:srgbClr val="404042"/>
            </a:solidFill>
            <a:ln w="0">
              <a:solidFill>
                <a:srgbClr val="40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Oval 6"/>
            <p:cNvSpPr/>
            <p:nvPr/>
          </p:nvSpPr>
          <p:spPr>
            <a:xfrm>
              <a:off x="9741313" y="3481566"/>
              <a:ext cx="624650" cy="624650"/>
            </a:xfrm>
            <a:prstGeom prst="ellipse">
              <a:avLst/>
            </a:prstGeom>
            <a:solidFill>
              <a:schemeClr val="bg1"/>
            </a:solidFill>
            <a:ln>
              <a:solidFill>
                <a:srgbClr val="FAFA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8" name="Straight Connector 7"/>
            <p:cNvCxnSpPr/>
            <p:nvPr/>
          </p:nvCxnSpPr>
          <p:spPr>
            <a:xfrm flipV="1">
              <a:off x="10541413" y="3806195"/>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grpSp>
      <p:sp>
        <p:nvSpPr>
          <p:cNvPr id="10" name="Content Placeholder 2"/>
          <p:cNvSpPr txBox="1">
            <a:spLocks/>
          </p:cNvSpPr>
          <p:nvPr/>
        </p:nvSpPr>
        <p:spPr>
          <a:xfrm>
            <a:off x="1024967" y="2566709"/>
            <a:ext cx="4830881" cy="3503357"/>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None/>
            </a:pPr>
            <a:r>
              <a:rPr lang="en-US" b="1" u="sng" dirty="0" smtClean="0"/>
              <a:t>Pros</a:t>
            </a:r>
          </a:p>
          <a:p>
            <a:r>
              <a:rPr lang="en-US" dirty="0" smtClean="0"/>
              <a:t>Easy to grow; cheap manufacturing.</a:t>
            </a:r>
          </a:p>
          <a:p>
            <a:r>
              <a:rPr lang="en-US" dirty="0" smtClean="0"/>
              <a:t>Easily introduced into well and aquifer systems.</a:t>
            </a:r>
          </a:p>
          <a:p>
            <a:r>
              <a:rPr lang="en-US" dirty="0" smtClean="0"/>
              <a:t>Produces limestone</a:t>
            </a:r>
          </a:p>
          <a:p>
            <a:r>
              <a:rPr lang="en-US" dirty="0" smtClean="0"/>
              <a:t>Saves millions of dollars in reconstruction and repair.</a:t>
            </a:r>
            <a:endParaRPr lang="en-US" dirty="0"/>
          </a:p>
        </p:txBody>
      </p:sp>
      <p:pic>
        <p:nvPicPr>
          <p:cNvPr id="11" name="Picture 10"/>
          <p:cNvPicPr>
            <a:picLocks noChangeAspect="1"/>
          </p:cNvPicPr>
          <p:nvPr/>
        </p:nvPicPr>
        <p:blipFill>
          <a:blip r:embed="rId2"/>
          <a:stretch>
            <a:fillRect/>
          </a:stretch>
        </p:blipFill>
        <p:spPr>
          <a:xfrm>
            <a:off x="6823731" y="4165066"/>
            <a:ext cx="2260705" cy="1816100"/>
          </a:xfrm>
          <a:prstGeom prst="rect">
            <a:avLst/>
          </a:prstGeom>
          <a:ln w="76200">
            <a:solidFill>
              <a:schemeClr val="accent4">
                <a:lumMod val="60000"/>
                <a:lumOff val="40000"/>
              </a:schemeClr>
            </a:solidFill>
          </a:ln>
        </p:spPr>
      </p:pic>
      <p:sp>
        <p:nvSpPr>
          <p:cNvPr id="12" name="TextBox 11"/>
          <p:cNvSpPr txBox="1"/>
          <p:nvPr/>
        </p:nvSpPr>
        <p:spPr>
          <a:xfrm>
            <a:off x="9212438" y="4888450"/>
            <a:ext cx="1921433" cy="369332"/>
          </a:xfrm>
          <a:prstGeom prst="rect">
            <a:avLst/>
          </a:prstGeom>
          <a:noFill/>
        </p:spPr>
        <p:txBody>
          <a:bodyPr wrap="square" rtlCol="0">
            <a:spAutoFit/>
          </a:bodyPr>
          <a:lstStyle/>
          <a:p>
            <a:pPr algn="ctr"/>
            <a:r>
              <a:rPr lang="en-US" b="1" dirty="0" smtClean="0">
                <a:solidFill>
                  <a:schemeClr val="accent4">
                    <a:lumMod val="60000"/>
                    <a:lumOff val="40000"/>
                  </a:schemeClr>
                </a:solidFill>
              </a:rPr>
              <a:t>Ammonium Ion</a:t>
            </a:r>
            <a:endParaRPr lang="en-US" b="1" dirty="0">
              <a:solidFill>
                <a:schemeClr val="accent4">
                  <a:lumMod val="60000"/>
                  <a:lumOff val="40000"/>
                </a:schemeClr>
              </a:solidFill>
            </a:endParaRPr>
          </a:p>
        </p:txBody>
      </p:sp>
    </p:spTree>
    <p:extLst>
      <p:ext uri="{BB962C8B-B14F-4D97-AF65-F5344CB8AC3E}">
        <p14:creationId xmlns:p14="http://schemas.microsoft.com/office/powerpoint/2010/main" val="83781763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0"/>
            <a:ext cx="12192000" cy="670560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28600"/>
            <a:ext cx="12192000" cy="6801862"/>
          </a:xfrm>
          <a:prstGeom prst="rect">
            <a:avLst/>
          </a:prstGeom>
          <a:noFill/>
        </p:spPr>
        <p:txBody>
          <a:bodyPr wrap="square" rtlCol="0">
            <a:spAutoFit/>
          </a:bodyPr>
          <a:lstStyle/>
          <a:p>
            <a:pPr algn="ctr"/>
            <a:r>
              <a:rPr lang="en-US" sz="4400" dirty="0" smtClean="0">
                <a:solidFill>
                  <a:schemeClr val="bg1"/>
                </a:solidFill>
              </a:rPr>
              <a:t>Sources</a:t>
            </a:r>
          </a:p>
          <a:p>
            <a:r>
              <a:rPr lang="en-US" sz="1400" dirty="0" err="1">
                <a:solidFill>
                  <a:schemeClr val="bg1"/>
                </a:solidFill>
              </a:rPr>
              <a:t>Anbu</a:t>
            </a:r>
            <a:r>
              <a:rPr lang="en-US" sz="1400" dirty="0">
                <a:solidFill>
                  <a:schemeClr val="bg1"/>
                </a:solidFill>
              </a:rPr>
              <a:t>, </a:t>
            </a:r>
            <a:r>
              <a:rPr lang="en-US" sz="1400" dirty="0" err="1">
                <a:solidFill>
                  <a:schemeClr val="bg1"/>
                </a:solidFill>
              </a:rPr>
              <a:t>Periasamy</a:t>
            </a:r>
            <a:r>
              <a:rPr lang="en-US" sz="1400" dirty="0">
                <a:solidFill>
                  <a:schemeClr val="bg1"/>
                </a:solidFill>
              </a:rPr>
              <a:t>, Chang-Ho Kang, Yu-</a:t>
            </a:r>
            <a:r>
              <a:rPr lang="en-US" sz="1400" dirty="0" err="1">
                <a:solidFill>
                  <a:schemeClr val="bg1"/>
                </a:solidFill>
              </a:rPr>
              <a:t>Jin</a:t>
            </a:r>
            <a:r>
              <a:rPr lang="en-US" sz="1400" dirty="0">
                <a:solidFill>
                  <a:schemeClr val="bg1"/>
                </a:solidFill>
              </a:rPr>
              <a:t> Shin, and Jae-</a:t>
            </a:r>
            <a:r>
              <a:rPr lang="en-US" sz="1400" dirty="0" err="1">
                <a:solidFill>
                  <a:schemeClr val="bg1"/>
                </a:solidFill>
              </a:rPr>
              <a:t>Seong</a:t>
            </a:r>
            <a:r>
              <a:rPr lang="en-US" sz="1400" dirty="0">
                <a:solidFill>
                  <a:schemeClr val="bg1"/>
                </a:solidFill>
              </a:rPr>
              <a:t> So. "Formations of Calcium Carbonate Minerals By Bacteria and its Multiple Applications." National Center for Biotechnology Information. Springer International Publishing, 2016. Web. 13 July 2017.</a:t>
            </a:r>
          </a:p>
          <a:p>
            <a:r>
              <a:rPr lang="en-US" sz="1400" dirty="0">
                <a:solidFill>
                  <a:schemeClr val="bg1"/>
                </a:solidFill>
              </a:rPr>
              <a:t> </a:t>
            </a:r>
          </a:p>
          <a:p>
            <a:r>
              <a:rPr lang="en-US" sz="1400" dirty="0" err="1">
                <a:solidFill>
                  <a:schemeClr val="bg1"/>
                </a:solidFill>
              </a:rPr>
              <a:t>Dattelbaum</a:t>
            </a:r>
            <a:r>
              <a:rPr lang="en-US" sz="1400" dirty="0">
                <a:solidFill>
                  <a:schemeClr val="bg1"/>
                </a:solidFill>
              </a:rPr>
              <a:t>, J. D., C. V. </a:t>
            </a:r>
            <a:r>
              <a:rPr lang="en-US" sz="1400" dirty="0" err="1">
                <a:solidFill>
                  <a:schemeClr val="bg1"/>
                </a:solidFill>
              </a:rPr>
              <a:t>Lockatell</a:t>
            </a:r>
            <a:r>
              <a:rPr lang="en-US" sz="1400" dirty="0">
                <a:solidFill>
                  <a:schemeClr val="bg1"/>
                </a:solidFill>
              </a:rPr>
              <a:t>, D. E. Johnson, and H. L. Mobley. "</a:t>
            </a:r>
            <a:r>
              <a:rPr lang="en-US" sz="1400" dirty="0" err="1">
                <a:solidFill>
                  <a:schemeClr val="bg1"/>
                </a:solidFill>
              </a:rPr>
              <a:t>UreR</a:t>
            </a:r>
            <a:r>
              <a:rPr lang="en-US" sz="1400" dirty="0">
                <a:solidFill>
                  <a:schemeClr val="bg1"/>
                </a:solidFill>
              </a:rPr>
              <a:t>, the Transcriptional Activator of the Proteus mirabilis Urease Gene Cluster, is Required for Urease Activity and Virulence in Experimental Urinary Tract Infections." National Center for Biotechnology Information. U.S. National Library of Medicine, Feb. 2003. Web. 13 July 2017.</a:t>
            </a:r>
          </a:p>
          <a:p>
            <a:r>
              <a:rPr lang="en-US" sz="1400" dirty="0">
                <a:solidFill>
                  <a:schemeClr val="bg1"/>
                </a:solidFill>
              </a:rPr>
              <a:t> </a:t>
            </a:r>
          </a:p>
          <a:p>
            <a:r>
              <a:rPr lang="en-US" sz="1400" dirty="0">
                <a:solidFill>
                  <a:schemeClr val="bg1"/>
                </a:solidFill>
              </a:rPr>
              <a:t>EMBL-EBI, </a:t>
            </a:r>
            <a:r>
              <a:rPr lang="en-US" sz="1400" dirty="0" err="1">
                <a:solidFill>
                  <a:schemeClr val="bg1"/>
                </a:solidFill>
              </a:rPr>
              <a:t>InterPro</a:t>
            </a:r>
            <a:r>
              <a:rPr lang="en-US" sz="1400" dirty="0">
                <a:solidFill>
                  <a:schemeClr val="bg1"/>
                </a:solidFill>
              </a:rPr>
              <a:t>. "Urea Transporter: Bacteria (IPR017807)." </a:t>
            </a:r>
            <a:r>
              <a:rPr lang="en-US" sz="1400" dirty="0" err="1">
                <a:solidFill>
                  <a:schemeClr val="bg1"/>
                </a:solidFill>
              </a:rPr>
              <a:t>InterPro</a:t>
            </a:r>
            <a:r>
              <a:rPr lang="en-US" sz="1400" dirty="0">
                <a:solidFill>
                  <a:schemeClr val="bg1"/>
                </a:solidFill>
              </a:rPr>
              <a:t>. </a:t>
            </a:r>
            <a:r>
              <a:rPr lang="en-US" sz="1400" dirty="0" err="1">
                <a:solidFill>
                  <a:schemeClr val="bg1"/>
                </a:solidFill>
              </a:rPr>
              <a:t>N.p</a:t>
            </a:r>
            <a:r>
              <a:rPr lang="en-US" sz="1400" dirty="0">
                <a:solidFill>
                  <a:schemeClr val="bg1"/>
                </a:solidFill>
              </a:rPr>
              <a:t>., </a:t>
            </a:r>
            <a:r>
              <a:rPr lang="en-US" sz="1400" dirty="0" err="1">
                <a:solidFill>
                  <a:schemeClr val="bg1"/>
                </a:solidFill>
              </a:rPr>
              <a:t>n.d.</a:t>
            </a:r>
            <a:r>
              <a:rPr lang="en-US" sz="1400" dirty="0">
                <a:solidFill>
                  <a:schemeClr val="bg1"/>
                </a:solidFill>
              </a:rPr>
              <a:t> Web. 13 July 2017.</a:t>
            </a:r>
          </a:p>
          <a:p>
            <a:r>
              <a:rPr lang="en-US" sz="1400" dirty="0">
                <a:solidFill>
                  <a:schemeClr val="bg1"/>
                </a:solidFill>
              </a:rPr>
              <a:t> </a:t>
            </a:r>
          </a:p>
          <a:p>
            <a:r>
              <a:rPr lang="en-US" sz="1400" dirty="0">
                <a:solidFill>
                  <a:schemeClr val="bg1"/>
                </a:solidFill>
              </a:rPr>
              <a:t>Kato, Chiaki. Pressure Response in Deep-Sea </a:t>
            </a:r>
            <a:r>
              <a:rPr lang="en-US" sz="1400" dirty="0" err="1">
                <a:solidFill>
                  <a:schemeClr val="bg1"/>
                </a:solidFill>
              </a:rPr>
              <a:t>Piezophilic</a:t>
            </a:r>
            <a:r>
              <a:rPr lang="en-US" sz="1400" dirty="0">
                <a:solidFill>
                  <a:schemeClr val="bg1"/>
                </a:solidFill>
              </a:rPr>
              <a:t> Bacteria. JMMB, </a:t>
            </a:r>
            <a:r>
              <a:rPr lang="en-US" sz="1400" dirty="0" err="1">
                <a:solidFill>
                  <a:schemeClr val="bg1"/>
                </a:solidFill>
              </a:rPr>
              <a:t>n.d.</a:t>
            </a:r>
            <a:r>
              <a:rPr lang="en-US" sz="1400" dirty="0">
                <a:solidFill>
                  <a:schemeClr val="bg1"/>
                </a:solidFill>
              </a:rPr>
              <a:t> Web.</a:t>
            </a:r>
          </a:p>
          <a:p>
            <a:r>
              <a:rPr lang="en-US" sz="1400" dirty="0">
                <a:solidFill>
                  <a:schemeClr val="bg1"/>
                </a:solidFill>
              </a:rPr>
              <a:t> </a:t>
            </a:r>
          </a:p>
          <a:p>
            <a:r>
              <a:rPr lang="en-US" sz="1400" dirty="0">
                <a:solidFill>
                  <a:schemeClr val="bg1"/>
                </a:solidFill>
              </a:rPr>
              <a:t>USGS. "Land Subsidence: Cause &amp; Effect." USGS Water Science Center. </a:t>
            </a:r>
            <a:r>
              <a:rPr lang="en-US" sz="1400" dirty="0" err="1">
                <a:solidFill>
                  <a:schemeClr val="bg1"/>
                </a:solidFill>
              </a:rPr>
              <a:t>N.p</a:t>
            </a:r>
            <a:r>
              <a:rPr lang="en-US" sz="1400" dirty="0">
                <a:solidFill>
                  <a:schemeClr val="bg1"/>
                </a:solidFill>
              </a:rPr>
              <a:t>., </a:t>
            </a:r>
            <a:r>
              <a:rPr lang="en-US" sz="1400" dirty="0" err="1">
                <a:solidFill>
                  <a:schemeClr val="bg1"/>
                </a:solidFill>
              </a:rPr>
              <a:t>n.d.</a:t>
            </a:r>
            <a:r>
              <a:rPr lang="en-US" sz="1400" dirty="0">
                <a:solidFill>
                  <a:schemeClr val="bg1"/>
                </a:solidFill>
              </a:rPr>
              <a:t> Web. 13 July 2017.</a:t>
            </a:r>
          </a:p>
          <a:p>
            <a:r>
              <a:rPr lang="en-US" sz="1400" dirty="0">
                <a:solidFill>
                  <a:schemeClr val="bg1"/>
                </a:solidFill>
              </a:rPr>
              <a:t> </a:t>
            </a:r>
          </a:p>
          <a:p>
            <a:r>
              <a:rPr lang="en-US" sz="1400" dirty="0">
                <a:solidFill>
                  <a:schemeClr val="bg1"/>
                </a:solidFill>
              </a:rPr>
              <a:t>Larsson, Magnus. "Turning Dunes into Architecture." TED. </a:t>
            </a:r>
            <a:r>
              <a:rPr lang="en-US" sz="1400" dirty="0" err="1">
                <a:solidFill>
                  <a:schemeClr val="bg1"/>
                </a:solidFill>
              </a:rPr>
              <a:t>N.p</a:t>
            </a:r>
            <a:r>
              <a:rPr lang="en-US" sz="1400" dirty="0">
                <a:solidFill>
                  <a:schemeClr val="bg1"/>
                </a:solidFill>
              </a:rPr>
              <a:t>., </a:t>
            </a:r>
            <a:r>
              <a:rPr lang="en-US" sz="1400" dirty="0" err="1">
                <a:solidFill>
                  <a:schemeClr val="bg1"/>
                </a:solidFill>
              </a:rPr>
              <a:t>n.d.</a:t>
            </a:r>
            <a:r>
              <a:rPr lang="en-US" sz="1400" dirty="0">
                <a:solidFill>
                  <a:schemeClr val="bg1"/>
                </a:solidFill>
              </a:rPr>
              <a:t> Web. 13 July 2017.</a:t>
            </a:r>
          </a:p>
          <a:p>
            <a:r>
              <a:rPr lang="en-US" sz="1400" dirty="0">
                <a:solidFill>
                  <a:schemeClr val="bg1"/>
                </a:solidFill>
              </a:rPr>
              <a:t> </a:t>
            </a:r>
          </a:p>
          <a:p>
            <a:r>
              <a:rPr lang="en-US" sz="1400" dirty="0" err="1">
                <a:solidFill>
                  <a:schemeClr val="bg1"/>
                </a:solidFill>
              </a:rPr>
              <a:t>Lauro</a:t>
            </a:r>
            <a:r>
              <a:rPr lang="en-US" sz="1400" dirty="0">
                <a:solidFill>
                  <a:schemeClr val="bg1"/>
                </a:solidFill>
              </a:rPr>
              <a:t>, F. M., R. A. Chastain, S. </a:t>
            </a:r>
            <a:r>
              <a:rPr lang="en-US" sz="1400" dirty="0" err="1">
                <a:solidFill>
                  <a:schemeClr val="bg1"/>
                </a:solidFill>
              </a:rPr>
              <a:t>Ferriera</a:t>
            </a:r>
            <a:r>
              <a:rPr lang="en-US" sz="1400" dirty="0">
                <a:solidFill>
                  <a:schemeClr val="bg1"/>
                </a:solidFill>
              </a:rPr>
              <a:t>, J. Johnson, A. A. </a:t>
            </a:r>
            <a:r>
              <a:rPr lang="en-US" sz="1400" dirty="0" err="1">
                <a:solidFill>
                  <a:schemeClr val="bg1"/>
                </a:solidFill>
              </a:rPr>
              <a:t>Yayanos</a:t>
            </a:r>
            <a:r>
              <a:rPr lang="en-US" sz="1400" dirty="0">
                <a:solidFill>
                  <a:schemeClr val="bg1"/>
                </a:solidFill>
              </a:rPr>
              <a:t>, and D. H. Bartlett. "Draft Genome Sequence of the Deep-Sea Bacterium Shewanella benthica Strain KT99." National Center for Biotechnology Information. American Society for Microbiology, 2013. Web. 13 July 2017.</a:t>
            </a:r>
          </a:p>
          <a:p>
            <a:r>
              <a:rPr lang="en-US" sz="1400" dirty="0">
                <a:solidFill>
                  <a:schemeClr val="bg1"/>
                </a:solidFill>
              </a:rPr>
              <a:t> </a:t>
            </a:r>
          </a:p>
          <a:p>
            <a:r>
              <a:rPr lang="en-US" sz="1400" dirty="0" err="1">
                <a:solidFill>
                  <a:schemeClr val="bg1"/>
                </a:solidFill>
              </a:rPr>
              <a:t>Matchar</a:t>
            </a:r>
            <a:r>
              <a:rPr lang="en-US" sz="1400" dirty="0">
                <a:solidFill>
                  <a:schemeClr val="bg1"/>
                </a:solidFill>
              </a:rPr>
              <a:t>, Emily. "With This Self-Healing Concrete, Buildings Repair Themselves." Smithsonian. Smithsonian Institution, 05 June 2015. Web. 13 July 2017.</a:t>
            </a:r>
          </a:p>
          <a:p>
            <a:r>
              <a:rPr lang="en-US" sz="1400" dirty="0">
                <a:solidFill>
                  <a:schemeClr val="bg1"/>
                </a:solidFill>
              </a:rPr>
              <a:t> </a:t>
            </a:r>
          </a:p>
          <a:p>
            <a:r>
              <a:rPr lang="en-US" sz="1400" dirty="0">
                <a:solidFill>
                  <a:schemeClr val="bg1"/>
                </a:solidFill>
              </a:rPr>
              <a:t>Mobley, Harry L. T. Helicobacter pylori: Physiology and Genetics. Washington: American Society for Microbiology, 2001. National Center for Biotechnology Information. Web.</a:t>
            </a:r>
          </a:p>
          <a:p>
            <a:r>
              <a:rPr lang="en-US" sz="1400" dirty="0">
                <a:solidFill>
                  <a:schemeClr val="bg1"/>
                </a:solidFill>
              </a:rPr>
              <a:t> </a:t>
            </a:r>
          </a:p>
          <a:p>
            <a:r>
              <a:rPr lang="en-US" sz="1400" dirty="0" err="1">
                <a:solidFill>
                  <a:schemeClr val="bg1"/>
                </a:solidFill>
              </a:rPr>
              <a:t>Pflock</a:t>
            </a:r>
            <a:r>
              <a:rPr lang="en-US" sz="1400" dirty="0">
                <a:solidFill>
                  <a:schemeClr val="bg1"/>
                </a:solidFill>
              </a:rPr>
              <a:t>, Michael, Simone Kennard, Isabel Delany, Vincenzo </a:t>
            </a:r>
            <a:r>
              <a:rPr lang="en-US" sz="1400" dirty="0" err="1">
                <a:solidFill>
                  <a:schemeClr val="bg1"/>
                </a:solidFill>
              </a:rPr>
              <a:t>Scarlato</a:t>
            </a:r>
            <a:r>
              <a:rPr lang="en-US" sz="1400" dirty="0">
                <a:solidFill>
                  <a:schemeClr val="bg1"/>
                </a:solidFill>
              </a:rPr>
              <a:t>, and Dagmar </a:t>
            </a:r>
            <a:r>
              <a:rPr lang="en-US" sz="1400" dirty="0" err="1">
                <a:solidFill>
                  <a:schemeClr val="bg1"/>
                </a:solidFill>
              </a:rPr>
              <a:t>Beier</a:t>
            </a:r>
            <a:r>
              <a:rPr lang="en-US" sz="1400" dirty="0">
                <a:solidFill>
                  <a:schemeClr val="bg1"/>
                </a:solidFill>
              </a:rPr>
              <a:t>. "Acid-Induced Activation of the Urease Promoters Is Mediated Directly by the </a:t>
            </a:r>
            <a:r>
              <a:rPr lang="en-US" sz="1400" dirty="0" err="1">
                <a:solidFill>
                  <a:schemeClr val="bg1"/>
                </a:solidFill>
              </a:rPr>
              <a:t>ArsRS</a:t>
            </a:r>
            <a:r>
              <a:rPr lang="en-US" sz="1400" dirty="0">
                <a:solidFill>
                  <a:schemeClr val="bg1"/>
                </a:solidFill>
              </a:rPr>
              <a:t> Two-Component System of Helicobacter pylori." National Center for Biotechnology Information. American Society for Microbiology, Oct. 2005. Web. 13 July 2017.</a:t>
            </a:r>
          </a:p>
          <a:p>
            <a:r>
              <a:rPr lang="en-US" sz="1400" dirty="0">
                <a:solidFill>
                  <a:schemeClr val="bg1"/>
                </a:solidFill>
              </a:rPr>
              <a:t> </a:t>
            </a:r>
          </a:p>
          <a:p>
            <a:r>
              <a:rPr lang="en-US" sz="1400" dirty="0">
                <a:solidFill>
                  <a:schemeClr val="bg1"/>
                </a:solidFill>
              </a:rPr>
              <a:t>USGS. USGS: Land Subsidence in the United States. </a:t>
            </a:r>
            <a:r>
              <a:rPr lang="en-US" sz="1400" dirty="0" err="1">
                <a:solidFill>
                  <a:schemeClr val="bg1"/>
                </a:solidFill>
              </a:rPr>
              <a:t>N.p</a:t>
            </a:r>
            <a:r>
              <a:rPr lang="en-US" sz="1400" dirty="0">
                <a:solidFill>
                  <a:schemeClr val="bg1"/>
                </a:solidFill>
              </a:rPr>
              <a:t>.: </a:t>
            </a:r>
            <a:r>
              <a:rPr lang="en-US" sz="1400" dirty="0" err="1">
                <a:solidFill>
                  <a:schemeClr val="bg1"/>
                </a:solidFill>
              </a:rPr>
              <a:t>n.p</a:t>
            </a:r>
            <a:r>
              <a:rPr lang="en-US" sz="1400" dirty="0">
                <a:solidFill>
                  <a:schemeClr val="bg1"/>
                </a:solidFill>
              </a:rPr>
              <a:t>., </a:t>
            </a:r>
            <a:r>
              <a:rPr lang="en-US" sz="1400" dirty="0" err="1">
                <a:solidFill>
                  <a:schemeClr val="bg1"/>
                </a:solidFill>
              </a:rPr>
              <a:t>n.d.</a:t>
            </a:r>
            <a:r>
              <a:rPr lang="en-US" sz="1400" dirty="0">
                <a:solidFill>
                  <a:schemeClr val="bg1"/>
                </a:solidFill>
              </a:rPr>
              <a:t> Print.</a:t>
            </a:r>
          </a:p>
          <a:p>
            <a:pPr algn="ctr"/>
            <a:endParaRPr lang="en-US" sz="1400" dirty="0">
              <a:solidFill>
                <a:schemeClr val="bg1"/>
              </a:solidFill>
            </a:endParaRPr>
          </a:p>
        </p:txBody>
      </p:sp>
    </p:spTree>
    <p:extLst>
      <p:ext uri="{BB962C8B-B14F-4D97-AF65-F5344CB8AC3E}">
        <p14:creationId xmlns:p14="http://schemas.microsoft.com/office/powerpoint/2010/main" val="90226934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0"/>
            <a:ext cx="12192000" cy="670560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p:cNvPicPr>
            <a:picLocks noChangeAspect="1"/>
          </p:cNvPicPr>
          <p:nvPr/>
        </p:nvPicPr>
        <p:blipFill>
          <a:blip r:embed="rId2">
            <a:extLst>
              <a:ext uri="{BEBA8EAE-BF5A-486C-A8C5-ECC9F3942E4B}">
                <a14:imgProps xmlns:a14="http://schemas.microsoft.com/office/drawing/2010/main">
                  <a14:imgLayer r:embed="rId3">
                    <a14:imgEffect>
                      <a14:backgroundRemoval t="0" b="100000" l="9699" r="89967">
                        <a14:foregroundMark x1="37625" y1="20300" x2="35953" y2="28453"/>
                        <a14:foregroundMark x1="38294" y1="16473" x2="38294" y2="16473"/>
                        <a14:foregroundMark x1="37124" y1="19301" x2="37124" y2="19301"/>
                      </a14:backgroundRemoval>
                    </a14:imgEffect>
                  </a14:imgLayer>
                </a14:imgProps>
              </a:ext>
            </a:extLst>
          </a:blip>
          <a:stretch>
            <a:fillRect/>
          </a:stretch>
        </p:blipFill>
        <p:spPr>
          <a:xfrm>
            <a:off x="3510492" y="1565911"/>
            <a:ext cx="5171014" cy="5196956"/>
          </a:xfrm>
          <a:prstGeom prst="rect">
            <a:avLst/>
          </a:prstGeom>
        </p:spPr>
      </p:pic>
      <p:sp>
        <p:nvSpPr>
          <p:cNvPr id="7" name="Rectangle 6"/>
          <p:cNvSpPr/>
          <p:nvPr/>
        </p:nvSpPr>
        <p:spPr>
          <a:xfrm rot="16200000">
            <a:off x="3782705" y="1105493"/>
            <a:ext cx="4626588" cy="4981632"/>
          </a:xfrm>
          <a:prstGeom prst="rect">
            <a:avLst/>
          </a:prstGeom>
          <a:noFill/>
        </p:spPr>
        <p:txBody>
          <a:bodyPr wrap="none" lIns="91440" tIns="45720" rIns="91440" bIns="45720">
            <a:prstTxWarp prst="textCircle">
              <a:avLst/>
            </a:prstTxWarp>
            <a:spAutoFit/>
          </a:bodyPr>
          <a:lstStyle/>
          <a:p>
            <a:pPr algn="ctr"/>
            <a:r>
              <a:rPr lang="en-US" sz="13800" b="1" cap="none" spc="0" dirty="0" smtClean="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rPr>
              <a:t>QUESTIONS?</a:t>
            </a:r>
            <a:endParaRPr lang="en-US" sz="13800" b="1" cap="none" spc="0" dirty="0">
              <a:ln w="12700" cmpd="sng">
                <a:solidFill>
                  <a:schemeClr val="accent4"/>
                </a:solidFill>
                <a:prstDash val="solid"/>
              </a:ln>
              <a:gradFill>
                <a:gsLst>
                  <a:gs pos="0">
                    <a:schemeClr val="accent4"/>
                  </a:gs>
                  <a:gs pos="4000">
                    <a:schemeClr val="accent4">
                      <a:lumMod val="60000"/>
                      <a:lumOff val="40000"/>
                    </a:schemeClr>
                  </a:gs>
                  <a:gs pos="87000">
                    <a:schemeClr val="accent4">
                      <a:lumMod val="20000"/>
                      <a:lumOff val="80000"/>
                    </a:schemeClr>
                  </a:gs>
                </a:gsLst>
                <a:lin ang="5400000"/>
              </a:gradFill>
              <a:effectLst/>
            </a:endParaRPr>
          </a:p>
        </p:txBody>
      </p:sp>
      <p:sp>
        <p:nvSpPr>
          <p:cNvPr id="8" name="TextBox 7"/>
          <p:cNvSpPr txBox="1"/>
          <p:nvPr/>
        </p:nvSpPr>
        <p:spPr>
          <a:xfrm>
            <a:off x="7119256" y="6501257"/>
            <a:ext cx="4833257" cy="415498"/>
          </a:xfrm>
          <a:prstGeom prst="rect">
            <a:avLst/>
          </a:prstGeom>
          <a:noFill/>
        </p:spPr>
        <p:txBody>
          <a:bodyPr wrap="square" rtlCol="0">
            <a:spAutoFit/>
          </a:bodyPr>
          <a:lstStyle/>
          <a:p>
            <a:r>
              <a:rPr lang="en-US" sz="1050" dirty="0" smtClean="0">
                <a:solidFill>
                  <a:schemeClr val="bg1"/>
                </a:solidFill>
              </a:rPr>
              <a:t>The </a:t>
            </a:r>
            <a:r>
              <a:rPr lang="en-US" sz="1050" i="1" dirty="0" err="1" smtClean="0">
                <a:solidFill>
                  <a:schemeClr val="bg1"/>
                </a:solidFill>
              </a:rPr>
              <a:t>Backyardigans</a:t>
            </a:r>
            <a:r>
              <a:rPr lang="en-US" sz="1050" i="1" dirty="0" smtClean="0">
                <a:solidFill>
                  <a:schemeClr val="bg1"/>
                </a:solidFill>
              </a:rPr>
              <a:t> </a:t>
            </a:r>
            <a:r>
              <a:rPr lang="en-US" sz="1050" dirty="0" smtClean="0">
                <a:solidFill>
                  <a:schemeClr val="bg1"/>
                </a:solidFill>
              </a:rPr>
              <a:t>does not belong to me and is owned by Janice Burgess and Nick Jr. All rights are reserved for Ms. Burgess and Nick Jr.</a:t>
            </a:r>
            <a:endParaRPr lang="en-US" sz="1050" dirty="0">
              <a:solidFill>
                <a:schemeClr val="bg1"/>
              </a:solidFill>
            </a:endParaRPr>
          </a:p>
        </p:txBody>
      </p:sp>
    </p:spTree>
    <p:extLst>
      <p:ext uri="{BB962C8B-B14F-4D97-AF65-F5344CB8AC3E}">
        <p14:creationId xmlns:p14="http://schemas.microsoft.com/office/powerpoint/2010/main" val="49531320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Subsiden</a:t>
            </a:r>
            <a:r>
              <a:rPr lang="en-US" dirty="0" smtClean="0"/>
              <a:t>ce?</a:t>
            </a:r>
            <a:endParaRPr lang="en-US" dirty="0"/>
          </a:p>
        </p:txBody>
      </p:sp>
      <p:sp>
        <p:nvSpPr>
          <p:cNvPr id="3" name="Content Placeholder 2"/>
          <p:cNvSpPr>
            <a:spLocks noGrp="1"/>
          </p:cNvSpPr>
          <p:nvPr>
            <p:ph idx="1"/>
          </p:nvPr>
        </p:nvSpPr>
        <p:spPr>
          <a:xfrm>
            <a:off x="1295401" y="2556932"/>
            <a:ext cx="5333999" cy="3318936"/>
          </a:xfrm>
        </p:spPr>
        <p:txBody>
          <a:bodyPr>
            <a:normAutofit fontScale="92500" lnSpcReduction="10000"/>
          </a:bodyPr>
          <a:lstStyle/>
          <a:p>
            <a:r>
              <a:rPr lang="en-US" sz="2600" dirty="0" smtClean="0"/>
              <a:t>Subsidence is the lowering of ground level</a:t>
            </a:r>
          </a:p>
          <a:p>
            <a:r>
              <a:rPr lang="en-US" sz="2600" dirty="0" smtClean="0"/>
              <a:t>It is not a sinkhole as the ground is compressed rather than dissolved.</a:t>
            </a:r>
          </a:p>
          <a:p>
            <a:pPr lvl="2"/>
            <a:r>
              <a:rPr lang="en-US" sz="2200" dirty="0" smtClean="0"/>
              <a:t>Subsidence affects a much larger area and therefore often goe</a:t>
            </a:r>
            <a:r>
              <a:rPr lang="en-US" sz="2200" dirty="0" smtClean="0"/>
              <a:t>s unnoticed.</a:t>
            </a:r>
            <a:endParaRPr lang="en-US" sz="2200" dirty="0" smtClean="0"/>
          </a:p>
          <a:p>
            <a:r>
              <a:rPr lang="en-US" sz="2600" dirty="0" smtClean="0"/>
              <a:t>This can be either natural or human-induced.</a:t>
            </a:r>
          </a:p>
          <a:p>
            <a:endParaRPr lang="en-US" sz="2000" dirty="0" smtClean="0"/>
          </a:p>
        </p:txBody>
      </p:sp>
      <p:pic>
        <p:nvPicPr>
          <p:cNvPr id="4" name="Picture 3"/>
          <p:cNvPicPr>
            <a:picLocks noChangeAspect="1"/>
          </p:cNvPicPr>
          <p:nvPr/>
        </p:nvPicPr>
        <p:blipFill>
          <a:blip r:embed="rId2"/>
          <a:stretch>
            <a:fillRect/>
          </a:stretch>
        </p:blipFill>
        <p:spPr>
          <a:xfrm>
            <a:off x="6629400" y="2762358"/>
            <a:ext cx="4083802" cy="2908083"/>
          </a:xfrm>
          <a:prstGeom prst="rect">
            <a:avLst/>
          </a:prstGeom>
          <a:ln w="76200" cmpd="dbl">
            <a:solidFill>
              <a:schemeClr val="accent4">
                <a:lumMod val="60000"/>
                <a:lumOff val="40000"/>
              </a:schemeClr>
            </a:solidFill>
          </a:ln>
        </p:spPr>
      </p:pic>
    </p:spTree>
    <p:extLst>
      <p:ext uri="{BB962C8B-B14F-4D97-AF65-F5344CB8AC3E}">
        <p14:creationId xmlns:p14="http://schemas.microsoft.com/office/powerpoint/2010/main" val="136711023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13" name="Rectangle 12"/>
          <p:cNvSpPr/>
          <p:nvPr/>
        </p:nvSpPr>
        <p:spPr>
          <a:xfrm>
            <a:off x="472440" y="479012"/>
            <a:ext cx="11247118" cy="6241828"/>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p:cNvPicPr>
            <a:picLocks noChangeAspect="1"/>
          </p:cNvPicPr>
          <p:nvPr/>
        </p:nvPicPr>
        <p:blipFill>
          <a:blip r:embed="rId2"/>
          <a:stretch>
            <a:fillRect/>
          </a:stretch>
        </p:blipFill>
        <p:spPr>
          <a:xfrm>
            <a:off x="270387" y="982132"/>
            <a:ext cx="6663811" cy="4893736"/>
          </a:xfrm>
          <a:prstGeom prst="rect">
            <a:avLst/>
          </a:prstGeom>
          <a:ln w="76200">
            <a:solidFill>
              <a:srgbClr val="404042"/>
            </a:solidFill>
          </a:ln>
        </p:spPr>
      </p:pic>
      <p:grpSp>
        <p:nvGrpSpPr>
          <p:cNvPr id="16" name="Group 15"/>
          <p:cNvGrpSpPr/>
          <p:nvPr/>
        </p:nvGrpSpPr>
        <p:grpSpPr>
          <a:xfrm>
            <a:off x="7254240" y="428363"/>
            <a:ext cx="4667371" cy="6001274"/>
            <a:chOff x="1270000" y="711200"/>
            <a:chExt cx="9652000" cy="5435600"/>
          </a:xfrm>
        </p:grpSpPr>
        <p:pic>
          <p:nvPicPr>
            <p:cNvPr id="17" name="Picture 16"/>
            <p:cNvPicPr>
              <a:picLocks noChangeAspect="1"/>
            </p:cNvPicPr>
            <p:nvPr/>
          </p:nvPicPr>
          <p:blipFill>
            <a:blip r:embed="rId3"/>
            <a:stretch>
              <a:fillRect/>
            </a:stretch>
          </p:blipFill>
          <p:spPr>
            <a:xfrm>
              <a:off x="1270000" y="711200"/>
              <a:ext cx="9652000" cy="5435600"/>
            </a:xfrm>
            <a:prstGeom prst="rect">
              <a:avLst/>
            </a:prstGeom>
            <a:ln w="76200">
              <a:solidFill>
                <a:schemeClr val="bg1"/>
              </a:solidFill>
            </a:ln>
          </p:spPr>
        </p:pic>
        <p:pic>
          <p:nvPicPr>
            <p:cNvPr id="18" name="Picture 17"/>
            <p:cNvPicPr>
              <a:picLocks noChangeAspect="1"/>
            </p:cNvPicPr>
            <p:nvPr/>
          </p:nvPicPr>
          <p:blipFill rotWithShape="1">
            <a:blip r:embed="rId3"/>
            <a:srcRect l="71052" t="72605" r="888" b="10046"/>
            <a:stretch/>
          </p:blipFill>
          <p:spPr>
            <a:xfrm>
              <a:off x="1270000" y="4672013"/>
              <a:ext cx="2708274" cy="942976"/>
            </a:xfrm>
            <a:prstGeom prst="rect">
              <a:avLst/>
            </a:prstGeom>
          </p:spPr>
        </p:pic>
        <p:pic>
          <p:nvPicPr>
            <p:cNvPr id="19" name="Picture 18"/>
            <p:cNvPicPr>
              <a:picLocks noChangeAspect="1"/>
            </p:cNvPicPr>
            <p:nvPr/>
          </p:nvPicPr>
          <p:blipFill rotWithShape="1">
            <a:blip r:embed="rId3"/>
            <a:srcRect l="165" t="46523" r="70016" b="36128"/>
            <a:stretch/>
          </p:blipFill>
          <p:spPr>
            <a:xfrm>
              <a:off x="4814887" y="3429000"/>
              <a:ext cx="2878137" cy="942976"/>
            </a:xfrm>
            <a:prstGeom prst="rect">
              <a:avLst/>
            </a:prstGeom>
          </p:spPr>
        </p:pic>
        <p:pic>
          <p:nvPicPr>
            <p:cNvPr id="20" name="Picture 19"/>
            <p:cNvPicPr>
              <a:picLocks noChangeAspect="1"/>
            </p:cNvPicPr>
            <p:nvPr/>
          </p:nvPicPr>
          <p:blipFill rotWithShape="1">
            <a:blip r:embed="rId3"/>
            <a:srcRect l="68544" t="90221" r="223" b="-5"/>
            <a:stretch/>
          </p:blipFill>
          <p:spPr>
            <a:xfrm>
              <a:off x="1270000" y="5614990"/>
              <a:ext cx="3014663" cy="531810"/>
            </a:xfrm>
            <a:prstGeom prst="rect">
              <a:avLst/>
            </a:prstGeom>
          </p:spPr>
        </p:pic>
        <p:pic>
          <p:nvPicPr>
            <p:cNvPr id="21" name="Picture 20"/>
            <p:cNvPicPr>
              <a:picLocks noChangeAspect="1"/>
            </p:cNvPicPr>
            <p:nvPr/>
          </p:nvPicPr>
          <p:blipFill rotWithShape="1">
            <a:blip r:embed="rId3"/>
            <a:srcRect l="71103" t="66822" r="197" b="29498"/>
            <a:stretch/>
          </p:blipFill>
          <p:spPr>
            <a:xfrm>
              <a:off x="1392238" y="4371976"/>
              <a:ext cx="2770186" cy="200026"/>
            </a:xfrm>
            <a:prstGeom prst="rect">
              <a:avLst/>
            </a:prstGeom>
          </p:spPr>
        </p:pic>
        <p:pic>
          <p:nvPicPr>
            <p:cNvPr id="22" name="Picture 21"/>
            <p:cNvPicPr>
              <a:picLocks noChangeAspect="1"/>
            </p:cNvPicPr>
            <p:nvPr/>
          </p:nvPicPr>
          <p:blipFill rotWithShape="1">
            <a:blip r:embed="rId3"/>
            <a:srcRect l="71103" t="66822" r="197" b="29498"/>
            <a:stretch/>
          </p:blipFill>
          <p:spPr>
            <a:xfrm>
              <a:off x="1270000" y="4271962"/>
              <a:ext cx="2770186" cy="200026"/>
            </a:xfrm>
            <a:prstGeom prst="rect">
              <a:avLst/>
            </a:prstGeom>
          </p:spPr>
        </p:pic>
      </p:grpSp>
    </p:spTree>
    <p:extLst>
      <p:ext uri="{BB962C8B-B14F-4D97-AF65-F5344CB8AC3E}">
        <p14:creationId xmlns:p14="http://schemas.microsoft.com/office/powerpoint/2010/main" val="21160700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295401" y="509692"/>
            <a:ext cx="9601196" cy="1303867"/>
          </a:xfrm>
        </p:spPr>
        <p:txBody>
          <a:bodyPr/>
          <a:lstStyle/>
          <a:p>
            <a:r>
              <a:rPr lang="en-US" dirty="0" smtClean="0"/>
              <a:t>Observable Effects</a:t>
            </a:r>
            <a:endParaRPr lang="en-US" dirty="0"/>
          </a:p>
        </p:txBody>
      </p:sp>
      <p:sp>
        <p:nvSpPr>
          <p:cNvPr id="4" name="Rectangle 3"/>
          <p:cNvSpPr/>
          <p:nvPr/>
        </p:nvSpPr>
        <p:spPr>
          <a:xfrm>
            <a:off x="1295401" y="1554480"/>
            <a:ext cx="9601196" cy="1341120"/>
          </a:xfrm>
          <a:prstGeom prst="rect">
            <a:avLst/>
          </a:prstGeom>
          <a:solidFill>
            <a:srgbClr val="FAFAFA"/>
          </a:solidFill>
          <a:ln>
            <a:solidFill>
              <a:srgbClr val="FAFA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295401" y="1554480"/>
            <a:ext cx="5340071" cy="4321388"/>
          </a:xfrm>
        </p:spPr>
        <p:txBody>
          <a:bodyPr/>
          <a:lstStyle/>
          <a:p>
            <a:endParaRPr lang="en-US" dirty="0"/>
          </a:p>
          <a:p>
            <a:endParaRPr lang="en-US" dirty="0" smtClean="0"/>
          </a:p>
          <a:p>
            <a:endParaRPr lang="en-US" dirty="0"/>
          </a:p>
        </p:txBody>
      </p:sp>
      <p:sp>
        <p:nvSpPr>
          <p:cNvPr id="5" name="TextBox 4"/>
          <p:cNvSpPr txBox="1"/>
          <p:nvPr/>
        </p:nvSpPr>
        <p:spPr>
          <a:xfrm>
            <a:off x="868681" y="1554480"/>
            <a:ext cx="5289110" cy="4493538"/>
          </a:xfrm>
          <a:prstGeom prst="rect">
            <a:avLst/>
          </a:prstGeom>
          <a:noFill/>
        </p:spPr>
        <p:txBody>
          <a:bodyPr wrap="square" rtlCol="0">
            <a:spAutoFit/>
          </a:bodyPr>
          <a:lstStyle/>
          <a:p>
            <a:pPr marL="285750" indent="-285750">
              <a:buFont typeface="Arial" charset="0"/>
              <a:buChar char="•"/>
            </a:pPr>
            <a:r>
              <a:rPr lang="en-US" sz="2200" dirty="0" smtClean="0"/>
              <a:t>Subsidence occurs all over the world (U.S., Vietnam, China, Japan, Netherlands, Italy, etc.) but is seldom recognized and is still a developing issue</a:t>
            </a:r>
          </a:p>
          <a:p>
            <a:pPr marL="285750" indent="-285750">
              <a:buFont typeface="Arial" charset="0"/>
              <a:buChar char="•"/>
            </a:pPr>
            <a:endParaRPr lang="en-US" sz="2200" dirty="0" smtClean="0"/>
          </a:p>
          <a:p>
            <a:pPr marL="285750" indent="-285750">
              <a:buFont typeface="Arial" charset="0"/>
              <a:buChar char="•"/>
            </a:pPr>
            <a:r>
              <a:rPr lang="en-US" sz="2200" dirty="0" smtClean="0"/>
              <a:t>The primary dangers of subsidence can be traced back to human-induced subsidence. </a:t>
            </a:r>
          </a:p>
          <a:p>
            <a:pPr marL="742950" lvl="1" indent="-285750">
              <a:buFont typeface="Arial" charset="0"/>
              <a:buChar char="•"/>
            </a:pPr>
            <a:r>
              <a:rPr lang="en-US" sz="2200" dirty="0" smtClean="0"/>
              <a:t>Particularly as a result of excessive well drainage.</a:t>
            </a:r>
          </a:p>
          <a:p>
            <a:pPr marL="742950" lvl="1" indent="-285750">
              <a:buFont typeface="Arial" charset="0"/>
              <a:buChar char="•"/>
            </a:pPr>
            <a:endParaRPr lang="en-US" sz="2200" dirty="0"/>
          </a:p>
          <a:p>
            <a:pPr marL="285750" indent="-285750">
              <a:buFont typeface="Arial" charset="0"/>
              <a:buChar char="•"/>
            </a:pPr>
            <a:r>
              <a:rPr lang="en-US" sz="2200" dirty="0" smtClean="0"/>
              <a:t>Subsidence is a persistent and unavoidable issue that will continue as does our natural-resource extraction methodology.</a:t>
            </a:r>
          </a:p>
        </p:txBody>
      </p:sp>
      <p:grpSp>
        <p:nvGrpSpPr>
          <p:cNvPr id="6" name="Group 5"/>
          <p:cNvGrpSpPr/>
          <p:nvPr/>
        </p:nvGrpSpPr>
        <p:grpSpPr>
          <a:xfrm rot="5400000">
            <a:off x="4378706" y="3279313"/>
            <a:ext cx="4182815" cy="813872"/>
            <a:chOff x="7986716" y="3394793"/>
            <a:chExt cx="4112034" cy="800100"/>
          </a:xfrm>
        </p:grpSpPr>
        <p:cxnSp>
          <p:nvCxnSpPr>
            <p:cNvPr id="7" name="Straight Connector 6"/>
            <p:cNvCxnSpPr/>
            <p:nvPr/>
          </p:nvCxnSpPr>
          <p:spPr>
            <a:xfrm flipV="1">
              <a:off x="7986716" y="3809131"/>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sp>
          <p:nvSpPr>
            <p:cNvPr id="8" name="Donut 7"/>
            <p:cNvSpPr/>
            <p:nvPr/>
          </p:nvSpPr>
          <p:spPr>
            <a:xfrm>
              <a:off x="9653588" y="3394793"/>
              <a:ext cx="800100" cy="800100"/>
            </a:xfrm>
            <a:prstGeom prst="donut">
              <a:avLst>
                <a:gd name="adj" fmla="val 9336"/>
              </a:avLst>
            </a:prstGeom>
            <a:solidFill>
              <a:srgbClr val="404042"/>
            </a:solidFill>
            <a:ln w="0">
              <a:solidFill>
                <a:srgbClr val="40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Oval 8"/>
            <p:cNvSpPr/>
            <p:nvPr/>
          </p:nvSpPr>
          <p:spPr>
            <a:xfrm>
              <a:off x="9741313" y="3481566"/>
              <a:ext cx="624650" cy="624650"/>
            </a:xfrm>
            <a:prstGeom prst="ellipse">
              <a:avLst/>
            </a:prstGeom>
            <a:solidFill>
              <a:schemeClr val="bg1"/>
            </a:solidFill>
            <a:ln>
              <a:solidFill>
                <a:srgbClr val="FAFAF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10" name="Straight Connector 9"/>
            <p:cNvCxnSpPr/>
            <p:nvPr/>
          </p:nvCxnSpPr>
          <p:spPr>
            <a:xfrm flipV="1">
              <a:off x="10541413" y="3806195"/>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grpSp>
      <p:sp>
        <p:nvSpPr>
          <p:cNvPr id="11" name="TextBox 10"/>
          <p:cNvSpPr txBox="1"/>
          <p:nvPr/>
        </p:nvSpPr>
        <p:spPr>
          <a:xfrm>
            <a:off x="6635472" y="1640561"/>
            <a:ext cx="4611648" cy="3785652"/>
          </a:xfrm>
          <a:prstGeom prst="rect">
            <a:avLst/>
          </a:prstGeom>
          <a:noFill/>
        </p:spPr>
        <p:txBody>
          <a:bodyPr wrap="square" rtlCol="0">
            <a:spAutoFit/>
          </a:bodyPr>
          <a:lstStyle/>
          <a:p>
            <a:pPr algn="ctr"/>
            <a:r>
              <a:rPr lang="en-US" sz="2000" b="1" u="sng" dirty="0" smtClean="0"/>
              <a:t>There are two types of effects</a:t>
            </a:r>
            <a:r>
              <a:rPr lang="en-US" sz="2000" b="1" dirty="0" smtClean="0"/>
              <a:t>:</a:t>
            </a:r>
            <a:endParaRPr lang="en-US" sz="2000" dirty="0" smtClean="0"/>
          </a:p>
          <a:p>
            <a:endParaRPr lang="en-US" sz="2000" b="1" dirty="0" smtClean="0"/>
          </a:p>
          <a:p>
            <a:r>
              <a:rPr lang="en-US" sz="2000" b="1" dirty="0" smtClean="0"/>
              <a:t>Natural Systems</a:t>
            </a:r>
            <a:r>
              <a:rPr lang="en-US" sz="2000" dirty="0" smtClean="0"/>
              <a:t>: Compacts aquifer sediments; reduces hydraulic capacity and conductivity; increased flooding [?].</a:t>
            </a:r>
          </a:p>
          <a:p>
            <a:endParaRPr lang="en-US" sz="2000" dirty="0" smtClean="0"/>
          </a:p>
          <a:p>
            <a:pPr lvl="1"/>
            <a:r>
              <a:rPr lang="en-US" sz="2000" b="1" dirty="0" smtClean="0"/>
              <a:t>----------------------------------------------</a:t>
            </a:r>
          </a:p>
          <a:p>
            <a:pPr lvl="1"/>
            <a:endParaRPr lang="en-US" sz="2000" b="1" dirty="0"/>
          </a:p>
          <a:p>
            <a:r>
              <a:rPr lang="en-US" sz="2000" b="1" dirty="0" smtClean="0"/>
              <a:t>Man-made Systems: </a:t>
            </a:r>
            <a:r>
              <a:rPr lang="en-US" sz="2000" dirty="0" smtClean="0"/>
              <a:t>Fracturing of pipelines, roads, railways, houses, infrastructure, and wells</a:t>
            </a:r>
            <a:r>
              <a:rPr lang="en-US" sz="2000" b="1" dirty="0" smtClean="0"/>
              <a:t>.</a:t>
            </a:r>
          </a:p>
          <a:p>
            <a:endParaRPr lang="en-US" sz="2000" u="sng" dirty="0"/>
          </a:p>
        </p:txBody>
      </p:sp>
    </p:spTree>
    <p:extLst>
      <p:ext uri="{BB962C8B-B14F-4D97-AF65-F5344CB8AC3E}">
        <p14:creationId xmlns:p14="http://schemas.microsoft.com/office/powerpoint/2010/main" val="921525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4" name="Rectangle 3"/>
          <p:cNvSpPr/>
          <p:nvPr/>
        </p:nvSpPr>
        <p:spPr>
          <a:xfrm>
            <a:off x="0" y="0"/>
            <a:ext cx="12192000" cy="685800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p:cNvPicPr>
            <a:picLocks noChangeAspect="1"/>
          </p:cNvPicPr>
          <p:nvPr/>
        </p:nvPicPr>
        <p:blipFill>
          <a:blip r:embed="rId2"/>
          <a:stretch>
            <a:fillRect/>
          </a:stretch>
        </p:blipFill>
        <p:spPr>
          <a:xfrm>
            <a:off x="9110977" y="366416"/>
            <a:ext cx="2829561" cy="6125167"/>
          </a:xfrm>
          <a:prstGeom prst="rect">
            <a:avLst/>
          </a:prstGeom>
          <a:ln w="38100">
            <a:solidFill>
              <a:schemeClr val="bg1"/>
            </a:solidFill>
          </a:ln>
        </p:spPr>
      </p:pic>
      <p:pic>
        <p:nvPicPr>
          <p:cNvPr id="9" name="Picture 8"/>
          <p:cNvPicPr>
            <a:picLocks noChangeAspect="1"/>
          </p:cNvPicPr>
          <p:nvPr/>
        </p:nvPicPr>
        <p:blipFill>
          <a:blip r:embed="rId3"/>
          <a:stretch>
            <a:fillRect/>
          </a:stretch>
        </p:blipFill>
        <p:spPr>
          <a:xfrm>
            <a:off x="502920" y="3913677"/>
            <a:ext cx="8280399" cy="2675676"/>
          </a:xfrm>
          <a:prstGeom prst="rect">
            <a:avLst/>
          </a:prstGeom>
          <a:ln w="76200">
            <a:solidFill>
              <a:schemeClr val="bg1"/>
            </a:solidFill>
          </a:ln>
        </p:spPr>
      </p:pic>
      <p:pic>
        <p:nvPicPr>
          <p:cNvPr id="10" name="Picture 9"/>
          <p:cNvPicPr>
            <a:picLocks noChangeAspect="1"/>
          </p:cNvPicPr>
          <p:nvPr/>
        </p:nvPicPr>
        <p:blipFill>
          <a:blip r:embed="rId4"/>
          <a:stretch>
            <a:fillRect/>
          </a:stretch>
        </p:blipFill>
        <p:spPr>
          <a:xfrm>
            <a:off x="4332605" y="317368"/>
            <a:ext cx="4382131" cy="3327662"/>
          </a:xfrm>
          <a:prstGeom prst="rect">
            <a:avLst/>
          </a:prstGeom>
          <a:ln w="76200">
            <a:solidFill>
              <a:schemeClr val="bg1"/>
            </a:solidFill>
          </a:ln>
        </p:spPr>
      </p:pic>
      <p:pic>
        <p:nvPicPr>
          <p:cNvPr id="12" name="Picture 11"/>
          <p:cNvPicPr>
            <a:picLocks noChangeAspect="1"/>
          </p:cNvPicPr>
          <p:nvPr/>
        </p:nvPicPr>
        <p:blipFill rotWithShape="1">
          <a:blip r:embed="rId5"/>
          <a:srcRect l="2414" t="31211" r="40407" b="30459"/>
          <a:stretch/>
        </p:blipFill>
        <p:spPr>
          <a:xfrm>
            <a:off x="346476" y="614488"/>
            <a:ext cx="3567898" cy="2733422"/>
          </a:xfrm>
          <a:prstGeom prst="rect">
            <a:avLst/>
          </a:prstGeom>
          <a:ln w="76200">
            <a:solidFill>
              <a:schemeClr val="bg1"/>
            </a:solidFill>
          </a:ln>
        </p:spPr>
      </p:pic>
    </p:spTree>
    <p:extLst>
      <p:ext uri="{BB962C8B-B14F-4D97-AF65-F5344CB8AC3E}">
        <p14:creationId xmlns:p14="http://schemas.microsoft.com/office/powerpoint/2010/main" val="2509104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Current Approaches</a:t>
            </a:r>
            <a:endParaRPr lang="en-US" dirty="0"/>
          </a:p>
        </p:txBody>
      </p:sp>
      <p:sp>
        <p:nvSpPr>
          <p:cNvPr id="3" name="Content Placeholder 2"/>
          <p:cNvSpPr>
            <a:spLocks noGrp="1"/>
          </p:cNvSpPr>
          <p:nvPr>
            <p:ph idx="1"/>
          </p:nvPr>
        </p:nvSpPr>
        <p:spPr>
          <a:xfrm>
            <a:off x="1295401" y="2468880"/>
            <a:ext cx="5029199" cy="3718560"/>
          </a:xfrm>
        </p:spPr>
        <p:txBody>
          <a:bodyPr>
            <a:normAutofit lnSpcReduction="10000"/>
          </a:bodyPr>
          <a:lstStyle/>
          <a:p>
            <a:r>
              <a:rPr lang="en-US" dirty="0" smtClean="0"/>
              <a:t>There are no current solutions to subsidence</a:t>
            </a:r>
            <a:r>
              <a:rPr lang="en-US" dirty="0" smtClean="0"/>
              <a:t>, as one would literally have to lift up the ground and restructure the aquifer sediment to fix it.</a:t>
            </a:r>
          </a:p>
          <a:p>
            <a:r>
              <a:rPr lang="en-US" dirty="0" smtClean="0"/>
              <a:t>The only treatments have been the regulation and limitation of well-pumping.</a:t>
            </a:r>
          </a:p>
          <a:p>
            <a:r>
              <a:rPr lang="en-US" dirty="0" smtClean="0"/>
              <a:t>The creation of shallower, artificial aquifers has also been posed, but no action has been taken.</a:t>
            </a:r>
          </a:p>
        </p:txBody>
      </p:sp>
      <p:pic>
        <p:nvPicPr>
          <p:cNvPr id="4" name="Picture 3"/>
          <p:cNvPicPr>
            <a:picLocks noChangeAspect="1"/>
          </p:cNvPicPr>
          <p:nvPr/>
        </p:nvPicPr>
        <p:blipFill>
          <a:blip r:embed="rId2"/>
          <a:stretch>
            <a:fillRect/>
          </a:stretch>
        </p:blipFill>
        <p:spPr>
          <a:xfrm>
            <a:off x="6609588" y="2697480"/>
            <a:ext cx="4078731" cy="3307080"/>
          </a:xfrm>
          <a:prstGeom prst="rect">
            <a:avLst/>
          </a:prstGeom>
          <a:ln w="76200">
            <a:solidFill>
              <a:schemeClr val="accent4">
                <a:lumMod val="60000"/>
                <a:lumOff val="40000"/>
              </a:schemeClr>
            </a:solidFill>
          </a:ln>
        </p:spPr>
      </p:pic>
    </p:spTree>
    <p:extLst>
      <p:ext uri="{BB962C8B-B14F-4D97-AF65-F5344CB8AC3E}">
        <p14:creationId xmlns:p14="http://schemas.microsoft.com/office/powerpoint/2010/main" val="1324551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Current Technologies</a:t>
            </a:r>
            <a:endParaRPr lang="en-US" dirty="0"/>
          </a:p>
        </p:txBody>
      </p:sp>
      <p:sp>
        <p:nvSpPr>
          <p:cNvPr id="3" name="Content Placeholder 2"/>
          <p:cNvSpPr>
            <a:spLocks noGrp="1"/>
          </p:cNvSpPr>
          <p:nvPr>
            <p:ph idx="1"/>
          </p:nvPr>
        </p:nvSpPr>
        <p:spPr>
          <a:xfrm>
            <a:off x="6156959" y="2556932"/>
            <a:ext cx="4739637" cy="3318936"/>
          </a:xfrm>
        </p:spPr>
        <p:txBody>
          <a:bodyPr>
            <a:normAutofit fontScale="85000" lnSpcReduction="10000"/>
          </a:bodyPr>
          <a:lstStyle/>
          <a:p>
            <a:r>
              <a:rPr lang="en-US" dirty="0" smtClean="0"/>
              <a:t>Since there are no current solutions to subsidence, nor real “treatments”, there exist no technologies to physically stop subsidence.</a:t>
            </a:r>
          </a:p>
          <a:p>
            <a:r>
              <a:rPr lang="en-US" dirty="0" smtClean="0"/>
              <a:t>However, there exist Bio-Cement which uses bacteria to adjust and repair structural supports in buildings.</a:t>
            </a:r>
          </a:p>
          <a:p>
            <a:r>
              <a:rPr lang="en-US" dirty="0" smtClean="0"/>
              <a:t>Bio-Cement is created from bacterial strains through a process </a:t>
            </a:r>
            <a:r>
              <a:rPr lang="en-US" dirty="0" smtClean="0">
                <a:solidFill>
                  <a:schemeClr val="tx1"/>
                </a:solidFill>
              </a:rPr>
              <a:t>called</a:t>
            </a:r>
            <a:r>
              <a:rPr lang="en-US" dirty="0" smtClean="0">
                <a:solidFill>
                  <a:schemeClr val="accent4">
                    <a:lumMod val="60000"/>
                    <a:lumOff val="40000"/>
                  </a:schemeClr>
                </a:solidFill>
              </a:rPr>
              <a:t> </a:t>
            </a:r>
            <a:r>
              <a:rPr lang="en-US" b="1" dirty="0" smtClean="0">
                <a:solidFill>
                  <a:schemeClr val="accent4">
                    <a:lumMod val="60000"/>
                    <a:lumOff val="40000"/>
                  </a:schemeClr>
                </a:solidFill>
              </a:rPr>
              <a:t>Microbial Induced Calcite Precipitation (MICP).</a:t>
            </a:r>
            <a:endParaRPr lang="en-US" b="1" dirty="0">
              <a:solidFill>
                <a:schemeClr val="accent4">
                  <a:lumMod val="60000"/>
                  <a:lumOff val="40000"/>
                </a:schemeClr>
              </a:solidFill>
            </a:endParaRPr>
          </a:p>
        </p:txBody>
      </p:sp>
      <p:pic>
        <p:nvPicPr>
          <p:cNvPr id="4" name="Picture 3"/>
          <p:cNvPicPr>
            <a:picLocks noChangeAspect="1"/>
          </p:cNvPicPr>
          <p:nvPr/>
        </p:nvPicPr>
        <p:blipFill>
          <a:blip r:embed="rId2"/>
          <a:stretch>
            <a:fillRect/>
          </a:stretch>
        </p:blipFill>
        <p:spPr>
          <a:xfrm>
            <a:off x="1295402" y="2599055"/>
            <a:ext cx="4312920" cy="3234690"/>
          </a:xfrm>
          <a:prstGeom prst="rect">
            <a:avLst/>
          </a:prstGeom>
          <a:ln w="76200">
            <a:solidFill>
              <a:schemeClr val="accent4">
                <a:lumMod val="60000"/>
                <a:lumOff val="40000"/>
              </a:schemeClr>
            </a:solidFill>
          </a:ln>
        </p:spPr>
      </p:pic>
    </p:spTree>
    <p:extLst>
      <p:ext uri="{BB962C8B-B14F-4D97-AF65-F5344CB8AC3E}">
        <p14:creationId xmlns:p14="http://schemas.microsoft.com/office/powerpoint/2010/main" val="1405739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70560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7470550" y="2781816"/>
            <a:ext cx="4401410" cy="1200329"/>
          </a:xfrm>
          <a:prstGeom prst="rect">
            <a:avLst/>
          </a:prstGeom>
          <a:noFill/>
        </p:spPr>
        <p:txBody>
          <a:bodyPr wrap="square" rtlCol="0">
            <a:spAutoFit/>
          </a:bodyPr>
          <a:lstStyle/>
          <a:p>
            <a:pPr algn="ctr"/>
            <a:r>
              <a:rPr lang="en-US" sz="7200" dirty="0" smtClean="0">
                <a:solidFill>
                  <a:schemeClr val="bg1"/>
                </a:solidFill>
              </a:rPr>
              <a:t>My Design</a:t>
            </a:r>
            <a:endParaRPr lang="en-US" sz="7200" dirty="0">
              <a:solidFill>
                <a:schemeClr val="bg1"/>
              </a:solidFill>
            </a:endParaRPr>
          </a:p>
        </p:txBody>
      </p:sp>
      <p:grpSp>
        <p:nvGrpSpPr>
          <p:cNvPr id="10" name="Group 9"/>
          <p:cNvGrpSpPr/>
          <p:nvPr/>
        </p:nvGrpSpPr>
        <p:grpSpPr>
          <a:xfrm rot="5400000">
            <a:off x="3864058" y="2832085"/>
            <a:ext cx="5502293" cy="1070610"/>
            <a:chOff x="7986716" y="3394793"/>
            <a:chExt cx="4112034" cy="800100"/>
          </a:xfrm>
        </p:grpSpPr>
        <p:cxnSp>
          <p:nvCxnSpPr>
            <p:cNvPr id="6" name="Straight Connector 5"/>
            <p:cNvCxnSpPr/>
            <p:nvPr/>
          </p:nvCxnSpPr>
          <p:spPr>
            <a:xfrm flipV="1">
              <a:off x="7986716" y="3809131"/>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sp>
          <p:nvSpPr>
            <p:cNvPr id="7" name="Donut 6"/>
            <p:cNvSpPr/>
            <p:nvPr/>
          </p:nvSpPr>
          <p:spPr>
            <a:xfrm>
              <a:off x="9653588" y="3394793"/>
              <a:ext cx="800100" cy="800100"/>
            </a:xfrm>
            <a:prstGeom prst="donut">
              <a:avLst>
                <a:gd name="adj" fmla="val 9336"/>
              </a:avLst>
            </a:prstGeom>
            <a:solidFill>
              <a:srgbClr val="404042"/>
            </a:solidFill>
            <a:ln w="0">
              <a:solidFill>
                <a:srgbClr val="4040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Oval 7"/>
            <p:cNvSpPr/>
            <p:nvPr/>
          </p:nvSpPr>
          <p:spPr>
            <a:xfrm>
              <a:off x="9741313" y="3481566"/>
              <a:ext cx="624650" cy="624650"/>
            </a:xfrm>
            <a:prstGeom prst="ellipse">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cxnSp>
          <p:nvCxnSpPr>
            <p:cNvPr id="9" name="Straight Connector 8"/>
            <p:cNvCxnSpPr/>
            <p:nvPr/>
          </p:nvCxnSpPr>
          <p:spPr>
            <a:xfrm flipV="1">
              <a:off x="10541413" y="3806195"/>
              <a:ext cx="1557337" cy="2936"/>
            </a:xfrm>
            <a:prstGeom prst="line">
              <a:avLst/>
            </a:prstGeom>
            <a:ln w="76200">
              <a:solidFill>
                <a:srgbClr val="404042"/>
              </a:solidFill>
            </a:ln>
          </p:spPr>
          <p:style>
            <a:lnRef idx="1">
              <a:schemeClr val="accent1"/>
            </a:lnRef>
            <a:fillRef idx="0">
              <a:schemeClr val="accent1"/>
            </a:fillRef>
            <a:effectRef idx="0">
              <a:schemeClr val="accent1"/>
            </a:effectRef>
            <a:fontRef idx="minor">
              <a:schemeClr val="tx1"/>
            </a:fontRef>
          </p:style>
        </p:cxnSp>
      </p:grpSp>
      <p:pic>
        <p:nvPicPr>
          <p:cNvPr id="11" name="Picture 10"/>
          <p:cNvPicPr>
            <a:picLocks noChangeAspect="1"/>
          </p:cNvPicPr>
          <p:nvPr/>
        </p:nvPicPr>
        <p:blipFill>
          <a:blip r:embed="rId2"/>
          <a:stretch>
            <a:fillRect/>
          </a:stretch>
        </p:blipFill>
        <p:spPr>
          <a:xfrm>
            <a:off x="634844" y="866922"/>
            <a:ext cx="5157216" cy="5000937"/>
          </a:xfrm>
          <a:prstGeom prst="rect">
            <a:avLst/>
          </a:prstGeom>
          <a:ln w="76200">
            <a:solidFill>
              <a:schemeClr val="bg1"/>
            </a:solidFill>
          </a:ln>
        </p:spPr>
      </p:pic>
      <p:sp>
        <p:nvSpPr>
          <p:cNvPr id="14" name="TextBox 13"/>
          <p:cNvSpPr txBox="1"/>
          <p:nvPr/>
        </p:nvSpPr>
        <p:spPr>
          <a:xfrm>
            <a:off x="1412856" y="5960073"/>
            <a:ext cx="3601192" cy="707886"/>
          </a:xfrm>
          <a:prstGeom prst="rect">
            <a:avLst/>
          </a:prstGeom>
          <a:noFill/>
        </p:spPr>
        <p:txBody>
          <a:bodyPr wrap="square" rtlCol="0">
            <a:spAutoFit/>
          </a:bodyPr>
          <a:lstStyle/>
          <a:p>
            <a:r>
              <a:rPr lang="en-US" sz="4000" i="1" dirty="0" smtClean="0">
                <a:solidFill>
                  <a:schemeClr val="bg1"/>
                </a:solidFill>
              </a:rPr>
              <a:t>Shewanella </a:t>
            </a:r>
            <a:r>
              <a:rPr lang="en-US" sz="4000" i="1" dirty="0">
                <a:solidFill>
                  <a:schemeClr val="bg1"/>
                </a:solidFill>
              </a:rPr>
              <a:t>b</a:t>
            </a:r>
            <a:r>
              <a:rPr lang="en-US" sz="4000" i="1" dirty="0" smtClean="0">
                <a:solidFill>
                  <a:schemeClr val="bg1"/>
                </a:solidFill>
              </a:rPr>
              <a:t>enthica</a:t>
            </a:r>
            <a:endParaRPr lang="en-US" sz="4000" i="1" dirty="0">
              <a:solidFill>
                <a:schemeClr val="bg1"/>
              </a:solidFill>
            </a:endParaRPr>
          </a:p>
        </p:txBody>
      </p:sp>
    </p:spTree>
    <p:extLst>
      <p:ext uri="{BB962C8B-B14F-4D97-AF65-F5344CB8AC3E}">
        <p14:creationId xmlns:p14="http://schemas.microsoft.com/office/powerpoint/2010/main" val="12714991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4">
            <a:lumMod val="60000"/>
            <a:lumOff val="4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Design Projection</a:t>
            </a:r>
            <a:endParaRPr lang="en-US" dirty="0"/>
          </a:p>
        </p:txBody>
      </p:sp>
      <p:sp>
        <p:nvSpPr>
          <p:cNvPr id="3" name="Content Placeholder 2"/>
          <p:cNvSpPr>
            <a:spLocks noGrp="1"/>
          </p:cNvSpPr>
          <p:nvPr>
            <p:ph idx="1"/>
          </p:nvPr>
        </p:nvSpPr>
        <p:spPr/>
        <p:txBody>
          <a:bodyPr/>
          <a:lstStyle/>
          <a:p>
            <a:pPr marL="0" indent="0" algn="ctr">
              <a:buNone/>
            </a:pPr>
            <a:r>
              <a:rPr lang="en-US" dirty="0" smtClean="0"/>
              <a:t>My design proposes a genetically modified </a:t>
            </a:r>
            <a:r>
              <a:rPr lang="en-US" i="1" dirty="0" smtClean="0"/>
              <a:t>Shewanella benthica </a:t>
            </a:r>
            <a:r>
              <a:rPr lang="en-US" dirty="0" smtClean="0"/>
              <a:t>to participate </a:t>
            </a:r>
            <a:r>
              <a:rPr lang="en-US" dirty="0"/>
              <a:t>i</a:t>
            </a:r>
            <a:r>
              <a:rPr lang="en-US" dirty="0" smtClean="0"/>
              <a:t>n high-pressure, aquatic MICP to restructure and develop new supports for aquifers afflicted by subsidence, hence halting the compression of the aquifers by subsidence.</a:t>
            </a:r>
          </a:p>
          <a:p>
            <a:pPr marL="0" indent="0" algn="ctr">
              <a:buNone/>
            </a:pPr>
            <a:r>
              <a:rPr lang="en-US" dirty="0" smtClean="0"/>
              <a:t>While ultimately the process of MICP is to be carried out by the bacteria themselves, it still requires the treatment of two ingredients thereafter by the individual applying it: </a:t>
            </a:r>
            <a:r>
              <a:rPr lang="en-US" b="1" dirty="0" smtClean="0"/>
              <a:t>urea</a:t>
            </a:r>
            <a:r>
              <a:rPr lang="en-US" dirty="0" smtClean="0"/>
              <a:t> and </a:t>
            </a:r>
            <a:r>
              <a:rPr lang="en-US" b="1" dirty="0" smtClean="0"/>
              <a:t>calcium ions, </a:t>
            </a:r>
            <a:r>
              <a:rPr lang="en-US" dirty="0" smtClean="0"/>
              <a:t>both necessary to MICP</a:t>
            </a:r>
            <a:endParaRPr lang="en-US" dirty="0"/>
          </a:p>
        </p:txBody>
      </p:sp>
    </p:spTree>
    <p:extLst>
      <p:ext uri="{BB962C8B-B14F-4D97-AF65-F5344CB8AC3E}">
        <p14:creationId xmlns:p14="http://schemas.microsoft.com/office/powerpoint/2010/main" val="180056248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1377</TotalTime>
  <Words>862</Words>
  <Application>Microsoft Macintosh PowerPoint</Application>
  <PresentationFormat>Widescreen</PresentationFormat>
  <Paragraphs>169</Paragraphs>
  <Slides>19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19</vt:i4>
      </vt:variant>
    </vt:vector>
  </HeadingPairs>
  <TitlesOfParts>
    <vt:vector size="26" baseType="lpstr">
      <vt:lpstr>Calibri</vt:lpstr>
      <vt:lpstr>Garamond</vt:lpstr>
      <vt:lpstr>Superclarendon</vt:lpstr>
      <vt:lpstr>Times New Roman</vt:lpstr>
      <vt:lpstr>Wingdings</vt:lpstr>
      <vt:lpstr>Arial</vt:lpstr>
      <vt:lpstr>Organic</vt:lpstr>
      <vt:lpstr>PowerPoint Presentation</vt:lpstr>
      <vt:lpstr>What is Subsidence?</vt:lpstr>
      <vt:lpstr>PowerPoint Presentation</vt:lpstr>
      <vt:lpstr>Observable Effects</vt:lpstr>
      <vt:lpstr>PowerPoint Presentation</vt:lpstr>
      <vt:lpstr>Current Approaches</vt:lpstr>
      <vt:lpstr>Current Technologies</vt:lpstr>
      <vt:lpstr>PowerPoint Presentation</vt:lpstr>
      <vt:lpstr>Design Projection</vt:lpstr>
      <vt:lpstr>MICP</vt:lpstr>
      <vt:lpstr>MICP [continued]</vt:lpstr>
      <vt:lpstr>Chassis</vt:lpstr>
      <vt:lpstr>Modification</vt:lpstr>
      <vt:lpstr>PowerPoint Presentation</vt:lpstr>
      <vt:lpstr>PowerPoint Presentation</vt:lpstr>
      <vt:lpstr>Application</vt:lpstr>
      <vt:lpstr>Pros and Cons</vt:lpstr>
      <vt:lpstr>PowerPoint Presentation</vt:lpstr>
      <vt:lpstr>PowerPoint Presentation</vt:lpstr>
    </vt:vector>
  </TitlesOfParts>
  <Company/>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Nicholas Dulock</dc:creator>
  <cp:lastModifiedBy>Nicholas Dulock</cp:lastModifiedBy>
  <cp:revision>45</cp:revision>
  <dcterms:created xsi:type="dcterms:W3CDTF">2017-07-07T14:14:08Z</dcterms:created>
  <dcterms:modified xsi:type="dcterms:W3CDTF">2017-07-13T14:25:18Z</dcterms:modified>
</cp:coreProperties>
</file>